
<file path=[Content_Types].xml><?xml version="1.0" encoding="utf-8"?>
<Types xmlns="http://schemas.openxmlformats.org/package/2006/content-types">
  <Default Extension="bin" ContentType="image/unknown"/>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0"/>
  </p:notesMasterIdLst>
  <p:sldIdLst>
    <p:sldId id="256" r:id="rId2"/>
    <p:sldId id="267" r:id="rId3"/>
    <p:sldId id="279" r:id="rId4"/>
    <p:sldId id="257" r:id="rId5"/>
    <p:sldId id="261" r:id="rId6"/>
    <p:sldId id="259" r:id="rId7"/>
    <p:sldId id="258" r:id="rId8"/>
    <p:sldId id="263" r:id="rId9"/>
    <p:sldId id="264" r:id="rId10"/>
    <p:sldId id="262" r:id="rId11"/>
    <p:sldId id="265" r:id="rId12"/>
    <p:sldId id="266" r:id="rId13"/>
    <p:sldId id="268" r:id="rId14"/>
    <p:sldId id="272" r:id="rId15"/>
    <p:sldId id="389" r:id="rId16"/>
    <p:sldId id="390" r:id="rId17"/>
    <p:sldId id="391" r:id="rId18"/>
    <p:sldId id="317" r:id="rId19"/>
    <p:sldId id="302" r:id="rId20"/>
    <p:sldId id="304" r:id="rId21"/>
    <p:sldId id="318" r:id="rId22"/>
    <p:sldId id="301" r:id="rId23"/>
    <p:sldId id="270" r:id="rId24"/>
    <p:sldId id="271" r:id="rId25"/>
    <p:sldId id="273" r:id="rId26"/>
    <p:sldId id="274" r:id="rId27"/>
    <p:sldId id="275" r:id="rId28"/>
    <p:sldId id="276" r:id="rId29"/>
    <p:sldId id="277" r:id="rId30"/>
    <p:sldId id="278" r:id="rId31"/>
    <p:sldId id="282" r:id="rId32"/>
    <p:sldId id="289" r:id="rId33"/>
    <p:sldId id="283" r:id="rId34"/>
    <p:sldId id="284" r:id="rId35"/>
    <p:sldId id="356" r:id="rId36"/>
    <p:sldId id="285" r:id="rId37"/>
    <p:sldId id="355" r:id="rId38"/>
    <p:sldId id="354" r:id="rId39"/>
    <p:sldId id="286" r:id="rId40"/>
    <p:sldId id="327" r:id="rId41"/>
    <p:sldId id="328" r:id="rId42"/>
    <p:sldId id="329" r:id="rId43"/>
    <p:sldId id="330" r:id="rId44"/>
    <p:sldId id="332" r:id="rId45"/>
    <p:sldId id="290" r:id="rId46"/>
    <p:sldId id="291" r:id="rId47"/>
    <p:sldId id="292" r:id="rId48"/>
    <p:sldId id="293" r:id="rId49"/>
    <p:sldId id="288" r:id="rId50"/>
    <p:sldId id="295" r:id="rId51"/>
    <p:sldId id="297" r:id="rId52"/>
    <p:sldId id="296" r:id="rId53"/>
    <p:sldId id="299" r:id="rId54"/>
    <p:sldId id="335" r:id="rId55"/>
    <p:sldId id="336" r:id="rId56"/>
    <p:sldId id="337" r:id="rId57"/>
    <p:sldId id="338" r:id="rId58"/>
    <p:sldId id="339" r:id="rId59"/>
    <p:sldId id="340" r:id="rId60"/>
    <p:sldId id="298" r:id="rId61"/>
    <p:sldId id="300" r:id="rId62"/>
    <p:sldId id="393" r:id="rId63"/>
    <p:sldId id="394" r:id="rId64"/>
    <p:sldId id="392" r:id="rId65"/>
    <p:sldId id="395" r:id="rId66"/>
    <p:sldId id="396" r:id="rId67"/>
    <p:sldId id="397" r:id="rId68"/>
    <p:sldId id="326"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1" autoAdjust="0"/>
    <p:restoredTop sz="94660"/>
  </p:normalViewPr>
  <p:slideViewPr>
    <p:cSldViewPr snapToGrid="0">
      <p:cViewPr varScale="1">
        <p:scale>
          <a:sx n="109" d="100"/>
          <a:sy n="109" d="100"/>
        </p:scale>
        <p:origin x="80"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1/26/2025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2051" name="Rectangle 3"/>
          <p:cNvSpPr>
            <a:spLocks noGrp="1" noChangeArrowheads="1"/>
          </p:cNvSpPr>
          <p:nvPr>
            <p:ph type="ctrTitle"/>
          </p:nvPr>
        </p:nvSpPr>
        <p:spPr>
          <a:xfrm>
            <a:off x="2063751" y="1701800"/>
            <a:ext cx="9211733" cy="1082675"/>
          </a:xfrm>
        </p:spPr>
        <p:txBody>
          <a:bodyPr/>
          <a:lstStyle>
            <a:lvl1pPr algn="r">
              <a:defRPr/>
            </a:lvl1pPr>
          </a:lstStyle>
          <a:p>
            <a:pPr lvl="0"/>
            <a:r>
              <a:rPr lang="en-US" altLang="zh-CN" noProof="0"/>
              <a:t>Click to edit Master title style</a:t>
            </a:r>
          </a:p>
        </p:txBody>
      </p:sp>
      <p:sp>
        <p:nvSpPr>
          <p:cNvPr id="2052" name="Rectangle 4"/>
          <p:cNvSpPr>
            <a:spLocks noGrp="1" noChangeArrowheads="1"/>
          </p:cNvSpPr>
          <p:nvPr>
            <p:ph type="subTitle" idx="1"/>
          </p:nvPr>
        </p:nvSpPr>
        <p:spPr>
          <a:xfrm>
            <a:off x="2063751" y="2927350"/>
            <a:ext cx="9218083" cy="1752600"/>
          </a:xfrm>
        </p:spPr>
        <p:txBody>
          <a:bodyPr/>
          <a:lstStyle>
            <a:lvl1pPr marL="0" indent="0" algn="r">
              <a:buFontTx/>
              <a:buNone/>
              <a:defRPr/>
            </a:lvl1pPr>
          </a:lstStyle>
          <a:p>
            <a:pPr lvl="0"/>
            <a:r>
              <a:rPr lang="en-US" altLang="zh-CN" noProof="0"/>
              <a:t>Click to edit Master subtitle style</a:t>
            </a:r>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t>1/26/2025</a:t>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t>‹#›</a:t>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174750"/>
            <a:ext cx="53848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174750"/>
            <a:ext cx="53848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1/26/2025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7"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1/26/2025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1/26/2025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1/26/2025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3"/>
          <p:cNvPicPr>
            <a:picLocks noChangeAspect="1"/>
          </p:cNvPicPr>
          <p:nvPr/>
        </p:nvPicPr>
        <p:blipFill>
          <a:blip r:embed="rId13"/>
          <a:stretch>
            <a:fillRect/>
          </a:stretch>
        </p:blipFill>
        <p:spPr>
          <a:xfrm>
            <a:off x="-8467" y="0"/>
            <a:ext cx="12200467"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lstStyle/>
          <a:p>
            <a:pPr lvl="0"/>
            <a:r>
              <a:rPr lang="en-US" altLang="zh-CN" dirty="0"/>
              <a:t>Click to edit Master title style</a:t>
            </a:r>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t>1/26/2025</a:t>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bin"/></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29766" y="345440"/>
            <a:ext cx="9211733" cy="1082675"/>
          </a:xfrm>
        </p:spPr>
        <p:txBody>
          <a:bodyPr/>
          <a:lstStyle/>
          <a:p>
            <a:r>
              <a:rPr lang="en-US" dirty="0"/>
              <a:t>Machine Learning </a:t>
            </a:r>
          </a:p>
        </p:txBody>
      </p:sp>
      <p:sp>
        <p:nvSpPr>
          <p:cNvPr id="3" name="Subtitle 2"/>
          <p:cNvSpPr>
            <a:spLocks noGrp="1"/>
          </p:cNvSpPr>
          <p:nvPr>
            <p:ph type="subTitle" idx="1"/>
          </p:nvPr>
        </p:nvSpPr>
        <p:spPr>
          <a:xfrm>
            <a:off x="3823335" y="1428115"/>
            <a:ext cx="8143875" cy="4032250"/>
          </a:xfrm>
          <a:solidFill>
            <a:schemeClr val="bg1">
              <a:lumMod val="95000"/>
            </a:schemeClr>
          </a:solidFill>
        </p:spPr>
        <p:txBody>
          <a:bodyPr/>
          <a:lstStyle/>
          <a:p>
            <a:pPr algn="just"/>
            <a:r>
              <a:rPr lang="en-US"/>
              <a:t>Machine learning (ML) is a type of artificial intelligence (AI) that allows software applications to become more accurate at predicting outcomes without being explicitly programmed to do so. Machine learning algorithms use historical data as input to predict new output values.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ml1.7"/>
          <p:cNvPicPr>
            <a:picLocks noGrp="1" noChangeAspect="1"/>
          </p:cNvPicPr>
          <p:nvPr>
            <p:ph idx="1"/>
          </p:nvPr>
        </p:nvPicPr>
        <p:blipFill>
          <a:blip r:embed="rId2"/>
          <a:stretch>
            <a:fillRect/>
          </a:stretch>
        </p:blipFill>
        <p:spPr>
          <a:xfrm>
            <a:off x="123825" y="79375"/>
            <a:ext cx="9870440" cy="633857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ml1.9"/>
          <p:cNvPicPr>
            <a:picLocks noGrp="1" noChangeAspect="1"/>
          </p:cNvPicPr>
          <p:nvPr>
            <p:ph idx="1"/>
          </p:nvPr>
        </p:nvPicPr>
        <p:blipFill>
          <a:blip r:embed="rId2"/>
          <a:stretch>
            <a:fillRect/>
          </a:stretch>
        </p:blipFill>
        <p:spPr>
          <a:xfrm>
            <a:off x="240665" y="255270"/>
            <a:ext cx="9676765" cy="635825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878205" y="673735"/>
            <a:ext cx="8790305" cy="551116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Residue | Total Error</a:t>
            </a:r>
          </a:p>
        </p:txBody>
      </p:sp>
      <p:pic>
        <p:nvPicPr>
          <p:cNvPr id="4" name="Content Placeholder 3"/>
          <p:cNvPicPr>
            <a:picLocks noGrp="1" noChangeAspect="1"/>
          </p:cNvPicPr>
          <p:nvPr>
            <p:ph idx="1"/>
          </p:nvPr>
        </p:nvPicPr>
        <p:blipFill>
          <a:blip r:embed="rId2"/>
          <a:srcRect r="26013"/>
          <a:stretch>
            <a:fillRect/>
          </a:stretch>
        </p:blipFill>
        <p:spPr>
          <a:xfrm>
            <a:off x="2342515" y="1115060"/>
            <a:ext cx="7038340" cy="535114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 y="241935"/>
            <a:ext cx="11326495" cy="1201420"/>
          </a:xfrm>
        </p:spPr>
        <p:txBody>
          <a:bodyPr/>
          <a:lstStyle/>
          <a:p>
            <a:r>
              <a:rPr lang="en-US" sz="3200" b="1">
                <a:sym typeface="+mn-ea"/>
              </a:rPr>
              <a:t>Convergence Theory In Machine Learning Formula</a:t>
            </a:r>
            <a:br>
              <a:rPr lang="en-US" sz="3200" b="1"/>
            </a:br>
            <a:endParaRPr lang="en-US" sz="3200" b="1"/>
          </a:p>
        </p:txBody>
      </p:sp>
      <p:pic>
        <p:nvPicPr>
          <p:cNvPr id="4" name="Content Placeholder 3"/>
          <p:cNvPicPr>
            <a:picLocks noGrp="1" noChangeAspect="1"/>
          </p:cNvPicPr>
          <p:nvPr>
            <p:ph idx="1"/>
          </p:nvPr>
        </p:nvPicPr>
        <p:blipFill>
          <a:blip r:embed="rId2"/>
          <a:stretch>
            <a:fillRect/>
          </a:stretch>
        </p:blipFill>
        <p:spPr>
          <a:xfrm>
            <a:off x="609600" y="1443355"/>
            <a:ext cx="9202420" cy="51968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Polynomial Regression</a:t>
            </a:r>
          </a:p>
        </p:txBody>
      </p:sp>
      <p:sp>
        <p:nvSpPr>
          <p:cNvPr id="3" name="Content Placeholder 2"/>
          <p:cNvSpPr>
            <a:spLocks noGrp="1"/>
          </p:cNvSpPr>
          <p:nvPr>
            <p:ph sz="half" idx="1"/>
          </p:nvPr>
        </p:nvSpPr>
        <p:spPr/>
        <p:txBody>
          <a:bodyPr/>
          <a:lstStyle/>
          <a:p>
            <a:r>
              <a:rPr lang="en-US" sz="2000"/>
              <a:t>If we have non-linear data then Linear regression will not capable to draw a best-fit line and It fails in such conditions.</a:t>
            </a:r>
          </a:p>
          <a:p>
            <a:endParaRPr lang="en-US" sz="2000"/>
          </a:p>
          <a:p>
            <a:r>
              <a:rPr lang="en-US" sz="2000"/>
              <a:t>Before feeding data to a mode in preprocessing stage we convert the input variables into polynomial terms using some degree.</a:t>
            </a:r>
          </a:p>
          <a:p>
            <a:endParaRPr lang="en-US" sz="2000"/>
          </a:p>
          <a:p>
            <a:r>
              <a:rPr lang="en-US" sz="2000"/>
              <a:t>y = a0 + a1x1 + a2x12 + … + anx1n</a:t>
            </a:r>
          </a:p>
        </p:txBody>
      </p:sp>
      <p:pic>
        <p:nvPicPr>
          <p:cNvPr id="100" name="Content Placeholder 99"/>
          <p:cNvPicPr>
            <a:picLocks noGrp="1"/>
          </p:cNvPicPr>
          <p:nvPr>
            <p:ph sz="half" idx="2"/>
          </p:nvPr>
        </p:nvPicPr>
        <p:blipFill>
          <a:blip r:embed="rId2"/>
          <a:stretch>
            <a:fillRect/>
          </a:stretch>
        </p:blipFill>
        <p:spPr>
          <a:xfrm>
            <a:off x="6757035" y="190500"/>
            <a:ext cx="4403725" cy="3293745"/>
          </a:xfrm>
          <a:prstGeom prst="rect">
            <a:avLst/>
          </a:prstGeom>
          <a:noFill/>
          <a:ln w="9525">
            <a:noFill/>
          </a:ln>
        </p:spPr>
      </p:pic>
      <p:pic>
        <p:nvPicPr>
          <p:cNvPr id="102" name="Picture 101"/>
          <p:cNvPicPr/>
          <p:nvPr/>
        </p:nvPicPr>
        <p:blipFill>
          <a:blip r:embed="rId3"/>
          <a:stretch>
            <a:fillRect/>
          </a:stretch>
        </p:blipFill>
        <p:spPr>
          <a:xfrm>
            <a:off x="6309360" y="3636645"/>
            <a:ext cx="4851400" cy="3327400"/>
          </a:xfrm>
          <a:prstGeom prst="rect">
            <a:avLst/>
          </a:prstGeom>
          <a:noFill/>
          <a:ln w="9525">
            <a:noFill/>
          </a:ln>
        </p:spPr>
      </p:pic>
      <p:pic>
        <p:nvPicPr>
          <p:cNvPr id="103" name="Picture 102"/>
          <p:cNvPicPr/>
          <p:nvPr/>
        </p:nvPicPr>
        <p:blipFill>
          <a:blip r:embed="rId4"/>
          <a:stretch>
            <a:fillRect/>
          </a:stretch>
        </p:blipFill>
        <p:spPr>
          <a:xfrm>
            <a:off x="172720" y="4923155"/>
            <a:ext cx="6257925" cy="1447800"/>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40105" y="457200"/>
            <a:ext cx="3932555" cy="605155"/>
          </a:xfrm>
        </p:spPr>
        <p:txBody>
          <a:bodyPr/>
          <a:lstStyle/>
          <a:p>
            <a:r>
              <a:rPr lang="en-US"/>
              <a:t>Degree </a:t>
            </a:r>
          </a:p>
        </p:txBody>
      </p:sp>
      <p:sp>
        <p:nvSpPr>
          <p:cNvPr id="6" name="Text Placeholder 5"/>
          <p:cNvSpPr>
            <a:spLocks noGrp="1"/>
          </p:cNvSpPr>
          <p:nvPr>
            <p:ph type="body" sz="half" idx="2"/>
          </p:nvPr>
        </p:nvSpPr>
        <p:spPr>
          <a:xfrm>
            <a:off x="297815" y="1470025"/>
            <a:ext cx="5470525" cy="5077460"/>
          </a:xfrm>
        </p:spPr>
        <p:txBody>
          <a:bodyPr/>
          <a:lstStyle/>
          <a:p>
            <a:r>
              <a:rPr lang="en-US"/>
              <a:t>The 1-degree polynomial is a simple linear regression; therefore, the value of degree must be greater than 1. With the increasing degree of the polynomial, the complexity of the model also increases.</a:t>
            </a:r>
          </a:p>
        </p:txBody>
      </p:sp>
      <p:pic>
        <p:nvPicPr>
          <p:cNvPr id="101" name="Content Placeholder 100"/>
          <p:cNvPicPr>
            <a:picLocks noGrp="1"/>
          </p:cNvPicPr>
          <p:nvPr>
            <p:ph idx="1"/>
          </p:nvPr>
        </p:nvPicPr>
        <p:blipFill>
          <a:blip r:embed="rId2"/>
          <a:stretch>
            <a:fillRect/>
          </a:stretch>
        </p:blipFill>
        <p:spPr>
          <a:xfrm>
            <a:off x="5768340" y="1636395"/>
            <a:ext cx="6205220" cy="5069840"/>
          </a:xfrm>
          <a:prstGeom prst="rect">
            <a:avLst/>
          </a:prstGeom>
          <a:noFill/>
          <a:ln w="9525">
            <a:noFill/>
          </a:ln>
        </p:spPr>
      </p:pic>
      <p:sp>
        <p:nvSpPr>
          <p:cNvPr id="9" name="Text Box 8"/>
          <p:cNvSpPr txBox="1"/>
          <p:nvPr/>
        </p:nvSpPr>
        <p:spPr>
          <a:xfrm>
            <a:off x="297815" y="2503805"/>
            <a:ext cx="4292600" cy="2584450"/>
          </a:xfrm>
          <a:prstGeom prst="rect">
            <a:avLst/>
          </a:prstGeom>
          <a:noFill/>
        </p:spPr>
        <p:txBody>
          <a:bodyPr wrap="square" rtlCol="0" anchor="t">
            <a:spAutoFit/>
          </a:bodyPr>
          <a:lstStyle/>
          <a:p>
            <a:r>
              <a:rPr lang="en-US" b="1"/>
              <a:t>Degree	                 Polynomial Name</a:t>
            </a:r>
            <a:endParaRPr lang="en-US"/>
          </a:p>
          <a:p>
            <a:endParaRPr lang="en-US"/>
          </a:p>
          <a:p>
            <a:r>
              <a:rPr lang="en-US"/>
              <a:t>Degree 0	Constant Polynomial</a:t>
            </a:r>
          </a:p>
          <a:p>
            <a:endParaRPr lang="en-US"/>
          </a:p>
          <a:p>
            <a:r>
              <a:rPr lang="en-US"/>
              <a:t>Degree 1	Linear Polynomial</a:t>
            </a:r>
          </a:p>
          <a:p>
            <a:endParaRPr lang="en-US"/>
          </a:p>
          <a:p>
            <a:r>
              <a:rPr lang="en-US"/>
              <a:t>Degree 2	Quadratic Polynomial</a:t>
            </a:r>
          </a:p>
          <a:p>
            <a:endParaRPr lang="en-US"/>
          </a:p>
          <a:p>
            <a:r>
              <a:rPr lang="en-US"/>
              <a:t>Degree 3	Cubic Polynomial</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575" y="457200"/>
            <a:ext cx="10448925" cy="1600200"/>
          </a:xfrm>
        </p:spPr>
        <p:txBody>
          <a:bodyPr/>
          <a:lstStyle/>
          <a:p>
            <a:r>
              <a:rPr lang="en-US" sz="2800">
                <a:sym typeface="+mn-ea"/>
              </a:rPr>
              <a:t>What will happen when you fit degree 4 polynomial in linear regression? </a:t>
            </a:r>
          </a:p>
        </p:txBody>
      </p:sp>
      <p:sp>
        <p:nvSpPr>
          <p:cNvPr id="4" name="Text Placeholder 3"/>
          <p:cNvSpPr>
            <a:spLocks noGrp="1"/>
          </p:cNvSpPr>
          <p:nvPr>
            <p:ph type="body" sz="half" idx="2"/>
          </p:nvPr>
        </p:nvSpPr>
        <p:spPr>
          <a:xfrm>
            <a:off x="401955" y="2177415"/>
            <a:ext cx="10752455" cy="1458595"/>
          </a:xfrm>
        </p:spPr>
        <p:txBody>
          <a:bodyPr/>
          <a:lstStyle/>
          <a:p>
            <a:r>
              <a:rPr lang="en-US" sz="2400"/>
              <a:t>ANS: Since is more degree 4 will be more complex(overfit the data) than the degree 3 model so it will again perfectly fit the data. In such case training error will be zero but test error may not be zero.</a:t>
            </a:r>
          </a:p>
        </p:txBody>
      </p:sp>
      <p:sp>
        <p:nvSpPr>
          <p:cNvPr id="7" name="Text Box 6"/>
          <p:cNvSpPr txBox="1"/>
          <p:nvPr/>
        </p:nvSpPr>
        <p:spPr>
          <a:xfrm>
            <a:off x="401955" y="3756025"/>
            <a:ext cx="4292600" cy="2584450"/>
          </a:xfrm>
          <a:prstGeom prst="rect">
            <a:avLst/>
          </a:prstGeom>
          <a:noFill/>
        </p:spPr>
        <p:txBody>
          <a:bodyPr wrap="square" rtlCol="0" anchor="t">
            <a:spAutoFit/>
          </a:bodyPr>
          <a:lstStyle/>
          <a:p>
            <a:r>
              <a:rPr lang="en-US" b="1"/>
              <a:t>Degree	                 Polynomial Name</a:t>
            </a:r>
            <a:endParaRPr lang="en-US"/>
          </a:p>
          <a:p>
            <a:endParaRPr lang="en-US"/>
          </a:p>
          <a:p>
            <a:r>
              <a:rPr lang="en-US"/>
              <a:t>Degree 0	Constant Polynomial</a:t>
            </a:r>
          </a:p>
          <a:p>
            <a:endParaRPr lang="en-US"/>
          </a:p>
          <a:p>
            <a:r>
              <a:rPr lang="en-US"/>
              <a:t>Degree 1	Linear Polynomial</a:t>
            </a:r>
          </a:p>
          <a:p>
            <a:endParaRPr lang="en-US"/>
          </a:p>
          <a:p>
            <a:r>
              <a:rPr lang="en-US"/>
              <a:t>Degree 2	Quadratic Polynomial</a:t>
            </a:r>
          </a:p>
          <a:p>
            <a:endParaRPr lang="en-US"/>
          </a:p>
          <a:p>
            <a:r>
              <a:rPr lang="en-US"/>
              <a:t>Degree 3	Cubic Polynomial</a:t>
            </a:r>
          </a:p>
        </p:txBody>
      </p:sp>
      <p:sp>
        <p:nvSpPr>
          <p:cNvPr id="8" name="Text Box 7"/>
          <p:cNvSpPr txBox="1"/>
          <p:nvPr/>
        </p:nvSpPr>
        <p:spPr>
          <a:xfrm>
            <a:off x="5280660" y="4215130"/>
            <a:ext cx="7050405" cy="2030095"/>
          </a:xfrm>
          <a:prstGeom prst="rect">
            <a:avLst/>
          </a:prstGeom>
          <a:noFill/>
        </p:spPr>
        <p:txBody>
          <a:bodyPr wrap="square" rtlCol="0" anchor="t">
            <a:spAutoFit/>
          </a:bodyPr>
          <a:lstStyle/>
          <a:p>
            <a:r>
              <a:rPr lang="en-US"/>
              <a:t>Degree 4 – quartic (or, if all terms have even degree, biquadratic)</a:t>
            </a:r>
          </a:p>
          <a:p>
            <a:endParaRPr lang="en-US"/>
          </a:p>
          <a:p>
            <a:r>
              <a:rPr lang="en-US"/>
              <a:t>Degree 5 – quintic.</a:t>
            </a:r>
          </a:p>
          <a:p>
            <a:endParaRPr lang="en-US"/>
          </a:p>
          <a:p>
            <a:r>
              <a:rPr lang="en-US"/>
              <a:t> Degree 6 – sextic (or, less commonly, hexic) </a:t>
            </a:r>
          </a:p>
          <a:p>
            <a:endParaRPr lang="en-US"/>
          </a:p>
          <a:p>
            <a:r>
              <a:rPr lang="en-US"/>
              <a:t>Degree 7 – septic (or, less commonly, heptic)</a:t>
            </a:r>
          </a:p>
        </p:txBody>
      </p:sp>
      <p:cxnSp>
        <p:nvCxnSpPr>
          <p:cNvPr id="5" name="Straight Connector 4"/>
          <p:cNvCxnSpPr/>
          <p:nvPr/>
        </p:nvCxnSpPr>
        <p:spPr>
          <a:xfrm flipH="1">
            <a:off x="4939665" y="3782695"/>
            <a:ext cx="15240" cy="2882265"/>
          </a:xfrm>
          <a:prstGeom prst="line">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a:sym typeface="+mn-ea"/>
              </a:rPr>
              <a:t>MSE=Mean Squared Error</a:t>
            </a:r>
            <a:endParaRPr lang="en-US" b="1"/>
          </a:p>
        </p:txBody>
      </p:sp>
      <p:pic>
        <p:nvPicPr>
          <p:cNvPr id="7" name="Content Placeholder 6"/>
          <p:cNvPicPr>
            <a:picLocks noGrp="1" noChangeAspect="1"/>
          </p:cNvPicPr>
          <p:nvPr>
            <p:ph sz="half" idx="2"/>
          </p:nvPr>
        </p:nvPicPr>
        <p:blipFill>
          <a:blip r:embed="rId2"/>
          <a:stretch>
            <a:fillRect/>
          </a:stretch>
        </p:blipFill>
        <p:spPr>
          <a:xfrm>
            <a:off x="1480185" y="1990090"/>
            <a:ext cx="8179435" cy="327215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Root-Mean-Square Error (RMSE)</a:t>
            </a:r>
          </a:p>
        </p:txBody>
      </p:sp>
      <p:pic>
        <p:nvPicPr>
          <p:cNvPr id="5" name="Content Placeholder 4"/>
          <p:cNvPicPr>
            <a:picLocks noGrp="1" noChangeAspect="1"/>
          </p:cNvPicPr>
          <p:nvPr>
            <p:ph sz="half" idx="1"/>
          </p:nvPr>
        </p:nvPicPr>
        <p:blipFill>
          <a:blip r:embed="rId2"/>
          <a:stretch>
            <a:fillRect/>
          </a:stretch>
        </p:blipFill>
        <p:spPr>
          <a:xfrm>
            <a:off x="0" y="1306830"/>
            <a:ext cx="6040755" cy="2018665"/>
          </a:xfrm>
          <a:prstGeom prst="rect">
            <a:avLst/>
          </a:prstGeom>
        </p:spPr>
      </p:pic>
      <p:pic>
        <p:nvPicPr>
          <p:cNvPr id="6" name="Content Placeholder 5"/>
          <p:cNvPicPr>
            <a:picLocks noGrp="1" noChangeAspect="1"/>
          </p:cNvPicPr>
          <p:nvPr>
            <p:ph sz="half" idx="2"/>
          </p:nvPr>
        </p:nvPicPr>
        <p:blipFill>
          <a:blip r:embed="rId3"/>
          <a:stretch>
            <a:fillRect/>
          </a:stretch>
        </p:blipFill>
        <p:spPr>
          <a:xfrm>
            <a:off x="6040755" y="1426845"/>
            <a:ext cx="4598670" cy="1430020"/>
          </a:xfrm>
          <a:prstGeom prst="rect">
            <a:avLst/>
          </a:prstGeom>
        </p:spPr>
      </p:pic>
      <p:sp>
        <p:nvSpPr>
          <p:cNvPr id="7" name="Text Box 6"/>
          <p:cNvSpPr txBox="1"/>
          <p:nvPr/>
        </p:nvSpPr>
        <p:spPr>
          <a:xfrm>
            <a:off x="290195" y="3611245"/>
            <a:ext cx="11292205" cy="1938020"/>
          </a:xfrm>
          <a:prstGeom prst="rect">
            <a:avLst/>
          </a:prstGeom>
          <a:noFill/>
        </p:spPr>
        <p:txBody>
          <a:bodyPr wrap="square" rtlCol="0" anchor="t">
            <a:spAutoFit/>
          </a:bodyPr>
          <a:lstStyle/>
          <a:p>
            <a:pPr marL="342900" indent="-342900">
              <a:buFont typeface="Arial" panose="020B0604020202020204" pitchFamily="34" charset="0"/>
              <a:buChar char="•"/>
            </a:pPr>
            <a:r>
              <a:rPr lang="en-US" sz="2000"/>
              <a:t>Root Mean Square Error (RMSE) is the standard deviation of the residuals (prediction errors). </a:t>
            </a:r>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r>
              <a:rPr lang="en-US" sz="2000"/>
              <a:t>Residuals are a measure of how far from the regression line data points are; RMSE is a measure of how spread out these residuals are.</a:t>
            </a:r>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r>
              <a:rPr lang="en-US" sz="2000"/>
              <a:t> In other words, it tells you how concentrated the data is around the line of best fit.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ml1.11"/>
          <p:cNvPicPr>
            <a:picLocks noGrp="1" noChangeAspect="1"/>
          </p:cNvPicPr>
          <p:nvPr>
            <p:ph sz="half" idx="1"/>
          </p:nvPr>
        </p:nvPicPr>
        <p:blipFill>
          <a:blip r:embed="rId2"/>
          <a:srcRect b="77005"/>
          <a:stretch>
            <a:fillRect/>
          </a:stretch>
        </p:blipFill>
        <p:spPr>
          <a:xfrm>
            <a:off x="1924685" y="381635"/>
            <a:ext cx="5384800" cy="749935"/>
          </a:xfrm>
          <a:prstGeom prst="rect">
            <a:avLst/>
          </a:prstGeom>
        </p:spPr>
      </p:pic>
      <p:pic>
        <p:nvPicPr>
          <p:cNvPr id="5122" name="Content Placeholder 22"/>
          <p:cNvPicPr>
            <a:picLocks noGrp="1" noChangeAspect="1"/>
          </p:cNvPicPr>
          <p:nvPr>
            <p:ph sz="half" idx="2"/>
          </p:nvPr>
        </p:nvPicPr>
        <p:blipFill>
          <a:blip r:embed="rId3"/>
          <a:stretch>
            <a:fillRect/>
          </a:stretch>
        </p:blipFill>
        <p:spPr>
          <a:xfrm>
            <a:off x="1497965" y="1278890"/>
            <a:ext cx="8855075" cy="5570855"/>
          </a:xfrm>
          <a:prstGeom prst="rect">
            <a:avLst/>
          </a:prstGeom>
          <a:noFill/>
          <a:ln w="9525">
            <a:noFill/>
          </a:ln>
        </p:spPr>
      </p:pic>
      <p:sp>
        <p:nvSpPr>
          <p:cNvPr id="2" name="Oval 1"/>
          <p:cNvSpPr/>
          <p:nvPr/>
        </p:nvSpPr>
        <p:spPr>
          <a:xfrm>
            <a:off x="4291965" y="5488940"/>
            <a:ext cx="1143635" cy="1132840"/>
          </a:xfrm>
          <a:prstGeom prst="ellipse">
            <a:avLst/>
          </a:prstGeom>
          <a:solidFill>
            <a:srgbClr val="00B0F0"/>
          </a:soli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SimSun" panose="02010600030101010101" pitchFamily="2" charset="-122"/>
            </a:endParaRPr>
          </a:p>
        </p:txBody>
      </p:sp>
      <p:sp>
        <p:nvSpPr>
          <p:cNvPr id="3" name="Text Box 2"/>
          <p:cNvSpPr txBox="1"/>
          <p:nvPr/>
        </p:nvSpPr>
        <p:spPr>
          <a:xfrm>
            <a:off x="4561840" y="6028690"/>
            <a:ext cx="627380" cy="368300"/>
          </a:xfrm>
          <a:prstGeom prst="rect">
            <a:avLst/>
          </a:prstGeom>
          <a:noFill/>
        </p:spPr>
        <p:txBody>
          <a:bodyPr wrap="none" rtlCol="0">
            <a:spAutoFit/>
          </a:bodyPr>
          <a:lstStyle/>
          <a:p>
            <a:r>
              <a:rPr lang="en-US"/>
              <a:t>NLP</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495" y="676275"/>
            <a:ext cx="11334750" cy="582930"/>
          </a:xfrm>
        </p:spPr>
        <p:txBody>
          <a:bodyPr/>
          <a:lstStyle/>
          <a:p>
            <a:r>
              <a:rPr lang="en-US"/>
              <a:t>R Square: </a:t>
            </a:r>
          </a:p>
        </p:txBody>
      </p:sp>
      <p:pic>
        <p:nvPicPr>
          <p:cNvPr id="5" name="Content Placeholder 4"/>
          <p:cNvPicPr>
            <a:picLocks noGrp="1" noChangeAspect="1"/>
          </p:cNvPicPr>
          <p:nvPr>
            <p:ph sz="half" idx="2"/>
          </p:nvPr>
        </p:nvPicPr>
        <p:blipFill>
          <a:blip r:embed="rId2"/>
          <a:stretch>
            <a:fillRect/>
          </a:stretch>
        </p:blipFill>
        <p:spPr>
          <a:xfrm>
            <a:off x="2869565" y="190500"/>
            <a:ext cx="6788785" cy="1569085"/>
          </a:xfrm>
          <a:prstGeom prst="rect">
            <a:avLst/>
          </a:prstGeom>
        </p:spPr>
      </p:pic>
      <p:sp>
        <p:nvSpPr>
          <p:cNvPr id="6" name="Content Placeholder 5"/>
          <p:cNvSpPr>
            <a:spLocks noGrp="1"/>
          </p:cNvSpPr>
          <p:nvPr>
            <p:ph sz="half" idx="1"/>
          </p:nvPr>
        </p:nvSpPr>
        <p:spPr>
          <a:xfrm>
            <a:off x="425450" y="4427220"/>
            <a:ext cx="11676380" cy="1501140"/>
          </a:xfrm>
        </p:spPr>
        <p:txBody>
          <a:bodyPr/>
          <a:lstStyle/>
          <a:p>
            <a:r>
              <a:rPr lang="en-US" sz="2000"/>
              <a:t>R-squared = Explained variation / Total variation</a:t>
            </a:r>
          </a:p>
          <a:p>
            <a:r>
              <a:rPr lang="en-US" sz="2000"/>
              <a:t>R-squared is always between 0 and 100%:</a:t>
            </a:r>
          </a:p>
          <a:p>
            <a:r>
              <a:rPr lang="en-US" sz="2000"/>
              <a:t>0% indicates that the model explains none of the variability of the response data around its mean.</a:t>
            </a:r>
          </a:p>
          <a:p>
            <a:r>
              <a:rPr lang="en-US" sz="2000"/>
              <a:t>100% indicates that the model explains all the variability of the response data around its mean.</a:t>
            </a:r>
          </a:p>
          <a:p>
            <a:r>
              <a:rPr lang="en-US" sz="2000"/>
              <a:t>In general, the higher the R-squared, the better the model fits your data.R-squared values range from 0 to 1 and are commonly stated as percentages from 0% to 100%.</a:t>
            </a:r>
          </a:p>
        </p:txBody>
      </p:sp>
      <p:pic>
        <p:nvPicPr>
          <p:cNvPr id="7" name="Picture 6"/>
          <p:cNvPicPr>
            <a:picLocks noChangeAspect="1"/>
          </p:cNvPicPr>
          <p:nvPr/>
        </p:nvPicPr>
        <p:blipFill>
          <a:blip r:embed="rId3"/>
          <a:srcRect t="22158" b="23790"/>
          <a:stretch>
            <a:fillRect/>
          </a:stretch>
        </p:blipFill>
        <p:spPr>
          <a:xfrm>
            <a:off x="2725420" y="1986280"/>
            <a:ext cx="5838190" cy="235013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a:t>R2  VS Adjusted R2  </a:t>
            </a:r>
          </a:p>
        </p:txBody>
      </p:sp>
      <p:sp>
        <p:nvSpPr>
          <p:cNvPr id="3" name="Content Placeholder 2"/>
          <p:cNvSpPr>
            <a:spLocks noGrp="1"/>
          </p:cNvSpPr>
          <p:nvPr>
            <p:ph sz="half" idx="1"/>
          </p:nvPr>
        </p:nvSpPr>
        <p:spPr>
          <a:xfrm>
            <a:off x="609600" y="1868805"/>
            <a:ext cx="11254105" cy="4485005"/>
          </a:xfrm>
        </p:spPr>
        <p:txBody>
          <a:bodyPr/>
          <a:lstStyle/>
          <a:p>
            <a:r>
              <a:rPr lang="en-US" sz="2400"/>
              <a:t>Every time you add a independent variable to a model, the R-squared increases, even if the independent variable is insignificant. It never declines. Whereas Adjusted R-squared increases only when independent variable is significant and affects dependent variable. </a:t>
            </a:r>
          </a:p>
          <a:p>
            <a:endParaRPr lang="en-US" sz="2400"/>
          </a:p>
          <a:p>
            <a:r>
              <a:rPr lang="en-US" sz="2400"/>
              <a:t>Adjusted r-squared can be negative when r-squared is close to zero.</a:t>
            </a:r>
          </a:p>
          <a:p>
            <a:endParaRPr lang="en-US" sz="2400"/>
          </a:p>
          <a:p>
            <a:r>
              <a:rPr lang="en-US" sz="2400"/>
              <a:t>Adjusted r-squared value always be less than or equal to r-squared value.</a:t>
            </a:r>
          </a:p>
          <a:p>
            <a:pPr marL="0" indent="0">
              <a:buNone/>
            </a:pPr>
            <a:endParaRPr lang="en-US" sz="2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Adjusted R2</a:t>
            </a:r>
          </a:p>
        </p:txBody>
      </p:sp>
      <p:sp>
        <p:nvSpPr>
          <p:cNvPr id="4" name="Content Placeholder 3"/>
          <p:cNvSpPr>
            <a:spLocks noGrp="1"/>
          </p:cNvSpPr>
          <p:nvPr>
            <p:ph sz="half" idx="2"/>
          </p:nvPr>
        </p:nvSpPr>
        <p:spPr>
          <a:xfrm>
            <a:off x="6106795" y="2073275"/>
            <a:ext cx="6085205" cy="4953000"/>
          </a:xfrm>
        </p:spPr>
        <p:txBody>
          <a:bodyPr/>
          <a:lstStyle/>
          <a:p>
            <a:pPr marL="0" indent="0">
              <a:buNone/>
            </a:pPr>
            <a:r>
              <a:rPr lang="en-US" sz="2400"/>
              <a:t>Ordinary Least Squares (OLS) Model</a:t>
            </a:r>
          </a:p>
          <a:p>
            <a:pPr marL="0" indent="0">
              <a:buNone/>
            </a:pPr>
            <a:endParaRPr lang="en-US" sz="2400"/>
          </a:p>
          <a:p>
            <a:pPr marL="0" indent="0">
              <a:buNone/>
            </a:pPr>
            <a:r>
              <a:rPr lang="en-US" sz="2400"/>
              <a:t>import statsmodels.formula.api as sm </a:t>
            </a:r>
          </a:p>
          <a:p>
            <a:r>
              <a:rPr lang="en-US" sz="2400"/>
              <a:t>X_opt = Independent Features</a:t>
            </a:r>
          </a:p>
          <a:p>
            <a:r>
              <a:rPr lang="en-US" sz="2400"/>
              <a:t>Y1 = Target  </a:t>
            </a:r>
          </a:p>
          <a:p>
            <a:r>
              <a:rPr lang="en-US" sz="2400"/>
              <a:t> </a:t>
            </a:r>
          </a:p>
          <a:p>
            <a:r>
              <a:rPr lang="en-US" sz="2400"/>
              <a:t>regressor_OLS = </a:t>
            </a:r>
          </a:p>
          <a:p>
            <a:pPr marL="0" indent="0">
              <a:buNone/>
            </a:pPr>
            <a:r>
              <a:rPr lang="en-US" sz="2400"/>
              <a:t>sm.OLS(endog = Y1, exog = X_opt).fit() </a:t>
            </a:r>
          </a:p>
          <a:p>
            <a:r>
              <a:rPr lang="en-US" sz="2400"/>
              <a:t>regressor_OLS.summary() </a:t>
            </a:r>
          </a:p>
        </p:txBody>
      </p:sp>
      <p:pic>
        <p:nvPicPr>
          <p:cNvPr id="5" name="Content Placeholder 4"/>
          <p:cNvPicPr>
            <a:picLocks noGrp="1" noChangeAspect="1"/>
          </p:cNvPicPr>
          <p:nvPr>
            <p:ph sz="half" idx="1"/>
          </p:nvPr>
        </p:nvPicPr>
        <p:blipFill>
          <a:blip r:embed="rId2"/>
          <a:stretch>
            <a:fillRect/>
          </a:stretch>
        </p:blipFill>
        <p:spPr>
          <a:xfrm>
            <a:off x="385445" y="2073275"/>
            <a:ext cx="5481320" cy="29654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Logistic Regression | Sigmoid Function</a:t>
            </a:r>
          </a:p>
        </p:txBody>
      </p:sp>
      <p:pic>
        <p:nvPicPr>
          <p:cNvPr id="4" name="Content Placeholder 3"/>
          <p:cNvPicPr>
            <a:picLocks noGrp="1" noChangeAspect="1"/>
          </p:cNvPicPr>
          <p:nvPr>
            <p:ph idx="1"/>
          </p:nvPr>
        </p:nvPicPr>
        <p:blipFill>
          <a:blip r:embed="rId2"/>
          <a:stretch>
            <a:fillRect/>
          </a:stretch>
        </p:blipFill>
        <p:spPr>
          <a:xfrm>
            <a:off x="1466215" y="1398270"/>
            <a:ext cx="8172450" cy="519557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00355" y="916940"/>
            <a:ext cx="9565005" cy="525335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a:t>Decision Tree</a:t>
            </a:r>
          </a:p>
        </p:txBody>
      </p:sp>
      <p:pic>
        <p:nvPicPr>
          <p:cNvPr id="4" name="Content Placeholder 3"/>
          <p:cNvPicPr>
            <a:picLocks noGrp="1" noChangeAspect="1"/>
          </p:cNvPicPr>
          <p:nvPr>
            <p:ph sz="half" idx="1"/>
          </p:nvPr>
        </p:nvPicPr>
        <p:blipFill>
          <a:blip r:embed="rId2"/>
          <a:stretch>
            <a:fillRect/>
          </a:stretch>
        </p:blipFill>
        <p:spPr>
          <a:xfrm>
            <a:off x="184785" y="1381125"/>
            <a:ext cx="6529070" cy="3609340"/>
          </a:xfrm>
          <a:prstGeom prst="rect">
            <a:avLst/>
          </a:prstGeom>
        </p:spPr>
      </p:pic>
      <p:pic>
        <p:nvPicPr>
          <p:cNvPr id="5" name="Content Placeholder 4"/>
          <p:cNvPicPr>
            <a:picLocks noGrp="1" noChangeAspect="1"/>
          </p:cNvPicPr>
          <p:nvPr>
            <p:ph sz="half" idx="2"/>
          </p:nvPr>
        </p:nvPicPr>
        <p:blipFill>
          <a:blip r:embed="rId3"/>
          <a:srcRect l="12836" r="10570" b="20147"/>
          <a:stretch>
            <a:fillRect/>
          </a:stretch>
        </p:blipFill>
        <p:spPr>
          <a:xfrm>
            <a:off x="6713855" y="1604645"/>
            <a:ext cx="5391785" cy="316166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Entropy</a:t>
            </a:r>
          </a:p>
        </p:txBody>
      </p:sp>
      <p:sp>
        <p:nvSpPr>
          <p:cNvPr id="3" name="Content Placeholder 2"/>
          <p:cNvSpPr>
            <a:spLocks noGrp="1"/>
          </p:cNvSpPr>
          <p:nvPr>
            <p:ph idx="1"/>
          </p:nvPr>
        </p:nvSpPr>
        <p:spPr/>
        <p:txBody>
          <a:bodyPr/>
          <a:lstStyle/>
          <a:p>
            <a:pPr marL="0" indent="0">
              <a:buNone/>
            </a:pPr>
            <a:r>
              <a:rPr lang="en-US"/>
              <a:t>Entropy:</a:t>
            </a:r>
          </a:p>
          <a:p>
            <a:r>
              <a:rPr lang="en-US"/>
              <a:t> Measure of the randomness in the information being processed. </a:t>
            </a:r>
          </a:p>
          <a:p>
            <a:r>
              <a:rPr lang="en-US"/>
              <a:t>The higher the entropy, the harder it is to draw any conclusions from that information. </a:t>
            </a:r>
          </a:p>
          <a:p>
            <a:pPr marL="0" indent="0">
              <a:buNone/>
            </a:pP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16560"/>
            <a:ext cx="10972800" cy="582613"/>
          </a:xfrm>
        </p:spPr>
        <p:txBody>
          <a:bodyPr/>
          <a:lstStyle/>
          <a:p>
            <a:r>
              <a:rPr lang="en-US" b="1">
                <a:sym typeface="+mn-ea"/>
              </a:rPr>
              <a:t>Information Gain</a:t>
            </a:r>
            <a:br>
              <a:rPr lang="en-US" b="1"/>
            </a:br>
            <a:endParaRPr lang="en-US" b="1"/>
          </a:p>
        </p:txBody>
      </p:sp>
      <p:sp>
        <p:nvSpPr>
          <p:cNvPr id="3" name="Content Placeholder 2"/>
          <p:cNvSpPr>
            <a:spLocks noGrp="1"/>
          </p:cNvSpPr>
          <p:nvPr>
            <p:ph idx="1"/>
          </p:nvPr>
        </p:nvSpPr>
        <p:spPr/>
        <p:txBody>
          <a:bodyPr/>
          <a:lstStyle/>
          <a:p>
            <a:pPr marL="0" indent="0">
              <a:buNone/>
            </a:pPr>
            <a:r>
              <a:rPr lang="en-US"/>
              <a:t>Information Gain</a:t>
            </a:r>
          </a:p>
          <a:p>
            <a:r>
              <a:rPr lang="en-US"/>
              <a:t>When we use a node in a decision tree to partition the training instances into smaller subsets the entropy changes. </a:t>
            </a:r>
          </a:p>
          <a:p>
            <a:r>
              <a:rPr lang="en-US"/>
              <a:t>Information gain is a measure of this change in entropy.</a:t>
            </a:r>
          </a:p>
          <a:p>
            <a:pPr marL="0" indent="0">
              <a:buNone/>
            </a:pPr>
            <a:r>
              <a:rPr lang="en-US"/>
              <a:t>(Randomness of data)</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96545"/>
            <a:ext cx="10972800" cy="582613"/>
          </a:xfrm>
        </p:spPr>
        <p:txBody>
          <a:bodyPr/>
          <a:lstStyle/>
          <a:p>
            <a:r>
              <a:rPr lang="en-US" b="1">
                <a:sym typeface="+mn-ea"/>
              </a:rPr>
              <a:t>Gini Index</a:t>
            </a:r>
            <a:br>
              <a:rPr lang="en-US" b="1"/>
            </a:br>
            <a:endParaRPr lang="en-US" b="1"/>
          </a:p>
        </p:txBody>
      </p:sp>
      <p:sp>
        <p:nvSpPr>
          <p:cNvPr id="3" name="Content Placeholder 2"/>
          <p:cNvSpPr>
            <a:spLocks noGrp="1"/>
          </p:cNvSpPr>
          <p:nvPr>
            <p:ph idx="1"/>
          </p:nvPr>
        </p:nvSpPr>
        <p:spPr>
          <a:xfrm>
            <a:off x="488950" y="1045210"/>
            <a:ext cx="10972800" cy="5248910"/>
          </a:xfrm>
        </p:spPr>
        <p:txBody>
          <a:bodyPr/>
          <a:lstStyle/>
          <a:p>
            <a:pPr marL="0" indent="0">
              <a:buNone/>
            </a:pPr>
            <a:r>
              <a:rPr lang="en-US"/>
              <a:t>Gini Index, also known as Gini impurity, calculates the amount of probability of a specific feature that is classified incorrectly when selected randomly.</a:t>
            </a:r>
          </a:p>
          <a:p>
            <a:pPr marL="0" indent="0">
              <a:buNone/>
            </a:pPr>
            <a:r>
              <a:rPr lang="en-US"/>
              <a:t> If all the elements are linked with a single class then it can be called pure.</a:t>
            </a:r>
          </a:p>
          <a:p>
            <a:pPr marL="0" indent="0">
              <a:buNone/>
            </a:pPr>
            <a:endParaRPr lang="en-US"/>
          </a:p>
          <a:p>
            <a:r>
              <a:rPr lang="en-US"/>
              <a:t>Gini Index is a metric to measure how often a randomly chosen element would be incorrectly identified.</a:t>
            </a:r>
          </a:p>
          <a:p>
            <a:r>
              <a:rPr lang="en-US"/>
              <a:t>It means an attribute with lower Gini index should be preferred.</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SVM   :  Support Vector Machines </a:t>
            </a:r>
          </a:p>
        </p:txBody>
      </p:sp>
      <p:pic>
        <p:nvPicPr>
          <p:cNvPr id="4" name="Content Placeholder 3"/>
          <p:cNvPicPr>
            <a:picLocks noGrp="1" noChangeAspect="1"/>
          </p:cNvPicPr>
          <p:nvPr>
            <p:ph idx="1"/>
          </p:nvPr>
        </p:nvPicPr>
        <p:blipFill>
          <a:blip r:embed="rId2"/>
          <a:stretch>
            <a:fillRect/>
          </a:stretch>
        </p:blipFill>
        <p:spPr>
          <a:xfrm>
            <a:off x="609600" y="1280160"/>
            <a:ext cx="9632950" cy="4953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l="1918" t="1673" r="5291" b="4210"/>
          <a:stretch>
            <a:fillRect/>
          </a:stretch>
        </p:blipFill>
        <p:spPr>
          <a:xfrm>
            <a:off x="1895475" y="1184910"/>
            <a:ext cx="7004050" cy="5394325"/>
          </a:xfrm>
          <a:prstGeom prst="round2DiagRect">
            <a:avLst/>
          </a:prstGeom>
        </p:spPr>
      </p:pic>
      <p:sp>
        <p:nvSpPr>
          <p:cNvPr id="2" name="Text Box 1"/>
          <p:cNvSpPr txBox="1"/>
          <p:nvPr/>
        </p:nvSpPr>
        <p:spPr>
          <a:xfrm>
            <a:off x="1905000" y="344170"/>
            <a:ext cx="7167245" cy="368300"/>
          </a:xfrm>
          <a:prstGeom prst="rect">
            <a:avLst/>
          </a:prstGeom>
          <a:noFill/>
        </p:spPr>
        <p:txBody>
          <a:bodyPr wrap="square" rtlCol="0">
            <a:spAutoFit/>
          </a:bodyPr>
          <a:lstStyle/>
          <a:p>
            <a:r>
              <a:rPr lang="en-US"/>
              <a:t>Types Of Machine Learning</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0" y="190500"/>
            <a:ext cx="10972800" cy="883920"/>
          </a:xfrm>
        </p:spPr>
        <p:txBody>
          <a:bodyPr/>
          <a:lstStyle/>
          <a:p>
            <a:r>
              <a:rPr lang="en-US">
                <a:sym typeface="+mn-ea"/>
              </a:rPr>
              <a:t>SVM   :  Support Vector Machines </a:t>
            </a:r>
            <a:br>
              <a:rPr lang="en-US"/>
            </a:br>
            <a:endParaRPr lang="en-US"/>
          </a:p>
        </p:txBody>
      </p:sp>
      <p:pic>
        <p:nvPicPr>
          <p:cNvPr id="4" name="Content Placeholder 3"/>
          <p:cNvPicPr>
            <a:picLocks noGrp="1" noChangeAspect="1"/>
          </p:cNvPicPr>
          <p:nvPr>
            <p:ph sz="half" idx="1"/>
          </p:nvPr>
        </p:nvPicPr>
        <p:blipFill>
          <a:blip r:embed="rId2"/>
          <a:stretch>
            <a:fillRect/>
          </a:stretch>
        </p:blipFill>
        <p:spPr>
          <a:xfrm>
            <a:off x="609600" y="1610360"/>
            <a:ext cx="6757670" cy="512064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Naive Bayes</a:t>
            </a:r>
          </a:p>
        </p:txBody>
      </p:sp>
      <p:pic>
        <p:nvPicPr>
          <p:cNvPr id="5" name="Content Placeholder 4"/>
          <p:cNvPicPr>
            <a:picLocks noGrp="1" noChangeAspect="1"/>
          </p:cNvPicPr>
          <p:nvPr>
            <p:ph sz="half" idx="1"/>
          </p:nvPr>
        </p:nvPicPr>
        <p:blipFill>
          <a:blip r:embed="rId2"/>
          <a:srcRect b="7809"/>
          <a:stretch>
            <a:fillRect/>
          </a:stretch>
        </p:blipFill>
        <p:spPr>
          <a:xfrm>
            <a:off x="3140710" y="3842385"/>
            <a:ext cx="5384800" cy="2668905"/>
          </a:xfrm>
          <a:prstGeom prst="rect">
            <a:avLst/>
          </a:prstGeom>
        </p:spPr>
      </p:pic>
      <p:sp>
        <p:nvSpPr>
          <p:cNvPr id="8" name="Text Box 7"/>
          <p:cNvSpPr txBox="1"/>
          <p:nvPr/>
        </p:nvSpPr>
        <p:spPr>
          <a:xfrm>
            <a:off x="389890" y="1793240"/>
            <a:ext cx="11382375" cy="1568450"/>
          </a:xfrm>
          <a:prstGeom prst="rect">
            <a:avLst/>
          </a:prstGeom>
          <a:noFill/>
        </p:spPr>
        <p:txBody>
          <a:bodyPr wrap="square" rtlCol="0" anchor="t">
            <a:spAutoFit/>
          </a:bodyPr>
          <a:lstStyle/>
          <a:p>
            <a:r>
              <a:rPr lang="en-US" sz="2400" b="1"/>
              <a:t> Naive Bayes classifier assumes that the presence (or absence) of a particular feature of a class is unrelated to the presence (or absence) of any other feature, given the class variable. Basically, it's "naive" because it makes assumptions that may or may not turn out to be correct.</a:t>
            </a:r>
          </a:p>
        </p:txBody>
      </p:sp>
      <p:sp>
        <p:nvSpPr>
          <p:cNvPr id="9" name="Rounded Rectangle 8"/>
          <p:cNvSpPr/>
          <p:nvPr/>
        </p:nvSpPr>
        <p:spPr>
          <a:xfrm>
            <a:off x="5415280" y="5299710"/>
            <a:ext cx="799465" cy="1236980"/>
          </a:xfrm>
          <a:prstGeom prst="round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SimSun" panose="02010600030101010101"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Bayes Theorem: For Naive Bayes Classifier</a:t>
            </a:r>
          </a:p>
        </p:txBody>
      </p:sp>
      <p:sp>
        <p:nvSpPr>
          <p:cNvPr id="4" name="Content Placeholder 3"/>
          <p:cNvSpPr>
            <a:spLocks noGrp="1"/>
          </p:cNvSpPr>
          <p:nvPr>
            <p:ph sz="half" idx="2"/>
          </p:nvPr>
        </p:nvSpPr>
        <p:spPr>
          <a:xfrm>
            <a:off x="609600" y="2186305"/>
            <a:ext cx="11134090" cy="4544060"/>
          </a:xfrm>
        </p:spPr>
        <p:txBody>
          <a:bodyPr/>
          <a:lstStyle/>
          <a:p>
            <a:pPr marL="0" indent="0">
              <a:buNone/>
            </a:pPr>
            <a:r>
              <a:rPr lang="en-US"/>
              <a:t>Using Bayes theorem,</a:t>
            </a:r>
          </a:p>
          <a:p>
            <a:r>
              <a:rPr lang="en-US"/>
              <a:t>We can find the probability of A happening, given that B has occurred. </a:t>
            </a:r>
          </a:p>
          <a:p>
            <a:r>
              <a:rPr lang="en-US"/>
              <a:t>Here, B is the evidence and A is the hypothesis. </a:t>
            </a:r>
          </a:p>
          <a:p>
            <a:r>
              <a:rPr lang="en-US"/>
              <a:t>The assumption made here is that the predictors/features are independent. </a:t>
            </a:r>
          </a:p>
          <a:p>
            <a:r>
              <a:rPr lang="en-US"/>
              <a:t>That is presence of one particular feature does not affect the other. Hence it is called naive.</a:t>
            </a:r>
          </a:p>
        </p:txBody>
      </p:sp>
      <p:pic>
        <p:nvPicPr>
          <p:cNvPr id="5" name="Content Placeholder 4"/>
          <p:cNvPicPr>
            <a:picLocks noGrp="1" noChangeAspect="1"/>
          </p:cNvPicPr>
          <p:nvPr>
            <p:ph sz="half" idx="1"/>
          </p:nvPr>
        </p:nvPicPr>
        <p:blipFill>
          <a:blip r:embed="rId2"/>
          <a:stretch>
            <a:fillRect/>
          </a:stretch>
        </p:blipFill>
        <p:spPr>
          <a:xfrm>
            <a:off x="2804160" y="932815"/>
            <a:ext cx="4857750" cy="10287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K-Nearest Neighbors algorithm KNN</a:t>
            </a:r>
          </a:p>
        </p:txBody>
      </p:sp>
      <p:pic>
        <p:nvPicPr>
          <p:cNvPr id="5" name="Content Placeholder 4"/>
          <p:cNvPicPr>
            <a:picLocks noGrp="1" noChangeAspect="1"/>
          </p:cNvPicPr>
          <p:nvPr>
            <p:ph sz="half" idx="1"/>
          </p:nvPr>
        </p:nvPicPr>
        <p:blipFill>
          <a:blip r:embed="rId2"/>
          <a:stretch>
            <a:fillRect/>
          </a:stretch>
        </p:blipFill>
        <p:spPr>
          <a:xfrm>
            <a:off x="452755" y="1899285"/>
            <a:ext cx="5351145" cy="4572000"/>
          </a:xfrm>
          <a:prstGeom prst="rect">
            <a:avLst/>
          </a:prstGeom>
        </p:spPr>
      </p:pic>
      <p:pic>
        <p:nvPicPr>
          <p:cNvPr id="6" name="Content Placeholder 5"/>
          <p:cNvPicPr>
            <a:picLocks noGrp="1" noChangeAspect="1"/>
          </p:cNvPicPr>
          <p:nvPr>
            <p:ph sz="half" idx="2"/>
          </p:nvPr>
        </p:nvPicPr>
        <p:blipFill>
          <a:blip r:embed="rId3"/>
          <a:stretch>
            <a:fillRect/>
          </a:stretch>
        </p:blipFill>
        <p:spPr>
          <a:xfrm>
            <a:off x="6782435" y="1899285"/>
            <a:ext cx="4906645" cy="446532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K Mean</a:t>
            </a:r>
          </a:p>
        </p:txBody>
      </p:sp>
      <p:pic>
        <p:nvPicPr>
          <p:cNvPr id="5" name="Content Placeholder 4"/>
          <p:cNvPicPr>
            <a:picLocks noGrp="1" noChangeAspect="1"/>
          </p:cNvPicPr>
          <p:nvPr>
            <p:ph sz="half" idx="1"/>
          </p:nvPr>
        </p:nvPicPr>
        <p:blipFill>
          <a:blip r:embed="rId2"/>
          <a:stretch>
            <a:fillRect/>
          </a:stretch>
        </p:blipFill>
        <p:spPr>
          <a:xfrm>
            <a:off x="600075" y="1668780"/>
            <a:ext cx="5176520" cy="4145915"/>
          </a:xfrm>
          <a:prstGeom prst="rect">
            <a:avLst/>
          </a:prstGeom>
        </p:spPr>
      </p:pic>
      <p:pic>
        <p:nvPicPr>
          <p:cNvPr id="6" name="Content Placeholder 5"/>
          <p:cNvPicPr>
            <a:picLocks noGrp="1" noChangeAspect="1"/>
          </p:cNvPicPr>
          <p:nvPr>
            <p:ph sz="half" idx="2"/>
          </p:nvPr>
        </p:nvPicPr>
        <p:blipFill>
          <a:blip r:embed="rId3"/>
          <a:stretch>
            <a:fillRect/>
          </a:stretch>
        </p:blipFill>
        <p:spPr>
          <a:xfrm>
            <a:off x="6197600" y="1631315"/>
            <a:ext cx="5384800" cy="40386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050" name="Picture 2" descr="Ensemble Methods - Overview, Categories, Main Types"/>
          <p:cNvPicPr>
            <a:picLocks noChangeAspect="1" noChangeArrowheads="1"/>
          </p:cNvPicPr>
          <p:nvPr/>
        </p:nvPicPr>
        <p:blipFill>
          <a:blip r:embed="rId2">
            <a:extLst>
              <a:ext uri="{28A0092B-C50C-407E-A947-70E740481C1C}">
                <a14:useLocalDpi xmlns:a14="http://schemas.microsoft.com/office/drawing/2010/main" val="0"/>
              </a:ext>
            </a:extLst>
          </a:blip>
          <a:srcRect r="34201"/>
          <a:stretch>
            <a:fillRect/>
          </a:stretch>
        </p:blipFill>
        <p:spPr bwMode="auto">
          <a:xfrm>
            <a:off x="1356360" y="1656715"/>
            <a:ext cx="5728335" cy="35814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s 2"/>
          <p:cNvSpPr/>
          <p:nvPr/>
        </p:nvSpPr>
        <p:spPr>
          <a:xfrm>
            <a:off x="5797550" y="3392170"/>
            <a:ext cx="1804035" cy="272415"/>
          </a:xfrm>
          <a:prstGeom prst="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SimSun" panose="02010600030101010101" pitchFamily="2"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Random Forest Classifier</a:t>
            </a:r>
          </a:p>
        </p:txBody>
      </p:sp>
      <p:pic>
        <p:nvPicPr>
          <p:cNvPr id="5" name="Content Placeholder 4"/>
          <p:cNvPicPr>
            <a:picLocks noGrp="1" noChangeAspect="1"/>
          </p:cNvPicPr>
          <p:nvPr>
            <p:ph sz="half" idx="1"/>
          </p:nvPr>
        </p:nvPicPr>
        <p:blipFill>
          <a:blip r:embed="rId2"/>
          <a:stretch>
            <a:fillRect/>
          </a:stretch>
        </p:blipFill>
        <p:spPr>
          <a:xfrm>
            <a:off x="383540" y="1290320"/>
            <a:ext cx="9458960" cy="532066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094" y="390466"/>
            <a:ext cx="10972800" cy="582613"/>
          </a:xfrm>
        </p:spPr>
        <p:txBody>
          <a:bodyPr/>
          <a:lstStyle/>
          <a:p>
            <a:pPr lvl="0"/>
            <a:r>
              <a:rPr lang="en-US" altLang="en-US" dirty="0">
                <a:solidFill>
                  <a:srgbClr val="202124"/>
                </a:solidFill>
                <a:latin typeface="Arial" panose="020B0604020202020204" pitchFamily="34" charset="0"/>
                <a:cs typeface="Arial" panose="020B0604020202020204" pitchFamily="34" charset="0"/>
              </a:rPr>
              <a:t>When my random forest Overfitting?</a:t>
            </a:r>
            <a:br>
              <a:rPr lang="en-US" altLang="en-US" sz="3200" dirty="0">
                <a:solidFill>
                  <a:srgbClr val="202124"/>
                </a:solidFill>
                <a:latin typeface="Arial" panose="020B0604020202020204" pitchFamily="34" charset="0"/>
                <a:cs typeface="Arial" panose="020B0604020202020204" pitchFamily="34" charset="0"/>
              </a:rPr>
            </a:br>
            <a:endParaRPr lang="en-IN" dirty="0"/>
          </a:p>
        </p:txBody>
      </p:sp>
      <p:sp>
        <p:nvSpPr>
          <p:cNvPr id="5" name="Rectangle 1"/>
          <p:cNvSpPr>
            <a:spLocks noChangeArrowheads="1"/>
          </p:cNvSpPr>
          <p:nvPr/>
        </p:nvSpPr>
        <p:spPr bwMode="auto">
          <a:xfrm>
            <a:off x="655094" y="2337444"/>
            <a:ext cx="10440536" cy="1756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07916" rIns="0" bIns="107916"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sz="2000" b="1" i="0" u="none" strike="noStrike" cap="none" normalizeH="0" baseline="0" dirty="0">
                <a:ln>
                  <a:noFill/>
                </a:ln>
                <a:solidFill>
                  <a:srgbClr val="202124"/>
                </a:solidFill>
                <a:effectLst/>
                <a:latin typeface="Arial" panose="020B0604020202020204" pitchFamily="34" charset="0"/>
                <a:cs typeface="Arial" panose="020B0604020202020204" pitchFamily="34" charset="0"/>
              </a:rPr>
              <a:t>It can easily </a:t>
            </a:r>
            <a:r>
              <a:rPr kumimoji="0" lang="en-US" altLang="en-US" sz="2000" b="1" i="0" u="none" strike="noStrike" cap="none" normalizeH="0" baseline="0" dirty="0" err="1">
                <a:ln>
                  <a:noFill/>
                </a:ln>
                <a:solidFill>
                  <a:srgbClr val="202124"/>
                </a:solidFill>
                <a:effectLst/>
                <a:latin typeface="Arial" panose="020B0604020202020204" pitchFamily="34" charset="0"/>
                <a:cs typeface="Arial" panose="020B0604020202020204" pitchFamily="34" charset="0"/>
              </a:rPr>
              <a:t>overfit</a:t>
            </a:r>
            <a:r>
              <a:rPr kumimoji="0" lang="en-US" altLang="en-US" sz="2000" b="1" i="0" u="none" strike="noStrike" cap="none" normalizeH="0" baseline="0" dirty="0">
                <a:ln>
                  <a:noFill/>
                </a:ln>
                <a:solidFill>
                  <a:srgbClr val="202124"/>
                </a:solidFill>
                <a:effectLst/>
                <a:latin typeface="Arial" panose="020B0604020202020204" pitchFamily="34" charset="0"/>
                <a:cs typeface="Arial" panose="020B0604020202020204" pitchFamily="34" charset="0"/>
              </a:rPr>
              <a:t> to noise in the data. </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sz="2000" b="1" i="0" u="none" strike="noStrike" cap="none" normalizeH="0" baseline="0" dirty="0">
                <a:ln>
                  <a:noFill/>
                </a:ln>
                <a:solidFill>
                  <a:srgbClr val="202124"/>
                </a:solidFill>
                <a:effectLst/>
                <a:latin typeface="Arial" panose="020B0604020202020204" pitchFamily="34" charset="0"/>
                <a:cs typeface="Arial" panose="020B0604020202020204" pitchFamily="34" charset="0"/>
              </a:rPr>
              <a:t>The Random Forest with only one tree will </a:t>
            </a:r>
            <a:r>
              <a:rPr kumimoji="0" lang="en-US" altLang="en-US" sz="2000" b="1" i="0" u="none" strike="noStrike" cap="none" normalizeH="0" baseline="0" dirty="0" err="1">
                <a:ln>
                  <a:noFill/>
                </a:ln>
                <a:solidFill>
                  <a:srgbClr val="202124"/>
                </a:solidFill>
                <a:effectLst/>
                <a:latin typeface="Arial" panose="020B0604020202020204" pitchFamily="34" charset="0"/>
                <a:cs typeface="Arial" panose="020B0604020202020204" pitchFamily="34" charset="0"/>
              </a:rPr>
              <a:t>overfit</a:t>
            </a:r>
            <a:r>
              <a:rPr kumimoji="0" lang="en-US" altLang="en-US" sz="2000" b="1" i="0" u="none" strike="noStrike" cap="none" normalizeH="0" baseline="0" dirty="0">
                <a:ln>
                  <a:noFill/>
                </a:ln>
                <a:solidFill>
                  <a:srgbClr val="202124"/>
                </a:solidFill>
                <a:effectLst/>
                <a:latin typeface="Arial" panose="020B0604020202020204" pitchFamily="34" charset="0"/>
                <a:cs typeface="Arial" panose="020B0604020202020204" pitchFamily="34" charset="0"/>
              </a:rPr>
              <a:t> to data as well because it is the same as a single decision tree.</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kumimoji="0" lang="en-US" altLang="en-US" sz="2000" b="1" i="0" u="none" strike="noStrike" cap="none" normalizeH="0" baseline="0" dirty="0">
                <a:ln>
                  <a:noFill/>
                </a:ln>
                <a:solidFill>
                  <a:srgbClr val="202124"/>
                </a:solidFill>
                <a:effectLst/>
                <a:latin typeface="Arial" panose="020B0604020202020204" pitchFamily="34" charset="0"/>
                <a:cs typeface="Arial" panose="020B0604020202020204" pitchFamily="34" charset="0"/>
              </a:rPr>
              <a:t> When we add trees to the Random Forest then the tendency to overfitting should decrease (thanks to bagging and random feature selection).</a:t>
            </a:r>
            <a:endParaRPr kumimoji="0" lang="en-US" altLang="en-US" sz="3200" b="1" i="0" u="none" strike="noStrike" cap="none" normalizeH="0" baseline="0" dirty="0">
              <a:ln>
                <a:noFill/>
              </a:ln>
              <a:solidFill>
                <a:srgbClr val="1A0DAB"/>
              </a:solidFill>
              <a:effectLst/>
              <a:latin typeface="Arial" panose="020B0604020202020204" pitchFamily="34" charset="0"/>
              <a:cs typeface="Arial" panose="020B0604020202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a:t>All DT as base model</a:t>
            </a:r>
          </a:p>
          <a:p>
            <a:r>
              <a:rPr lang="en-US"/>
              <a:t>Regulization </a:t>
            </a:r>
          </a:p>
          <a:p>
            <a:pPr lvl="1"/>
            <a:r>
              <a:rPr lang="en-US" sz="2800"/>
              <a:t>Samples</a:t>
            </a:r>
            <a:endParaRPr lang="en-US"/>
          </a:p>
          <a:p>
            <a:r>
              <a:rPr lang="en-US"/>
              <a:t>Voting at the end for output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Voting Classifier</a:t>
            </a:r>
          </a:p>
        </p:txBody>
      </p:sp>
      <p:sp>
        <p:nvSpPr>
          <p:cNvPr id="4" name="Content Placeholder 3"/>
          <p:cNvSpPr>
            <a:spLocks noGrp="1"/>
          </p:cNvSpPr>
          <p:nvPr>
            <p:ph sz="half" idx="2"/>
          </p:nvPr>
        </p:nvSpPr>
        <p:spPr/>
        <p:txBody>
          <a:bodyPr/>
          <a:lstStyle/>
          <a:p>
            <a:r>
              <a:rPr lang="en-US" sz="2800"/>
              <a:t>Hard Voting: In hard voting, the predicted output class is a class with the highest majority of votes.</a:t>
            </a:r>
          </a:p>
          <a:p>
            <a:endParaRPr lang="en-US" sz="2800"/>
          </a:p>
          <a:p>
            <a:r>
              <a:rPr lang="en-US" sz="2800"/>
              <a:t>Soft Voting: In soft voting, the output class is the prediction based on the average of probability given to that class.</a:t>
            </a:r>
          </a:p>
        </p:txBody>
      </p:sp>
      <p:pic>
        <p:nvPicPr>
          <p:cNvPr id="5" name="Content Placeholder 4"/>
          <p:cNvPicPr>
            <a:picLocks noGrp="1" noChangeAspect="1"/>
          </p:cNvPicPr>
          <p:nvPr>
            <p:ph sz="half" idx="1"/>
          </p:nvPr>
        </p:nvPicPr>
        <p:blipFill>
          <a:blip r:embed="rId2"/>
          <a:stretch>
            <a:fillRect/>
          </a:stretch>
        </p:blipFill>
        <p:spPr>
          <a:xfrm>
            <a:off x="754380" y="1174750"/>
            <a:ext cx="5094605" cy="4953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ml1"/>
          <p:cNvPicPr>
            <a:picLocks noGrp="1" noChangeAspect="1"/>
          </p:cNvPicPr>
          <p:nvPr>
            <p:ph idx="1"/>
          </p:nvPr>
        </p:nvPicPr>
        <p:blipFill>
          <a:blip r:embed="rId2"/>
          <a:stretch>
            <a:fillRect/>
          </a:stretch>
        </p:blipFill>
        <p:spPr>
          <a:xfrm>
            <a:off x="358775" y="1641475"/>
            <a:ext cx="11140440" cy="383921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a:t>Boosting Algorithem</a:t>
            </a:r>
          </a:p>
        </p:txBody>
      </p:sp>
      <p:sp>
        <p:nvSpPr>
          <p:cNvPr id="3" name="Content Placeholder 2"/>
          <p:cNvSpPr>
            <a:spLocks noGrp="1"/>
          </p:cNvSpPr>
          <p:nvPr>
            <p:ph sz="half" idx="1"/>
          </p:nvPr>
        </p:nvSpPr>
        <p:spPr/>
        <p:txBody>
          <a:bodyPr/>
          <a:lstStyle/>
          <a:p>
            <a:r>
              <a:rPr lang="en-US"/>
              <a:t>Taking weak learner togather and combine their output for more accurate result making a strong model.</a:t>
            </a:r>
          </a:p>
          <a:p>
            <a:endParaRPr lang="en-US"/>
          </a:p>
          <a:p>
            <a:r>
              <a:rPr lang="en-US"/>
              <a:t>Boosting and Baging both are Ensemble Learning.</a:t>
            </a:r>
          </a:p>
          <a:p>
            <a:endParaRPr lang="en-US"/>
          </a:p>
        </p:txBody>
      </p:sp>
      <p:pic>
        <p:nvPicPr>
          <p:cNvPr id="5" name="Content Placeholder 4"/>
          <p:cNvPicPr>
            <a:picLocks noGrp="1" noChangeAspect="1"/>
          </p:cNvPicPr>
          <p:nvPr>
            <p:ph sz="half" idx="2"/>
          </p:nvPr>
        </p:nvPicPr>
        <p:blipFill>
          <a:blip r:embed="rId2"/>
          <a:stretch>
            <a:fillRect/>
          </a:stretch>
        </p:blipFill>
        <p:spPr>
          <a:xfrm>
            <a:off x="6197600" y="2132330"/>
            <a:ext cx="5384800" cy="303720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a:t>Types of Boosting Algorithm</a:t>
            </a:r>
          </a:p>
        </p:txBody>
      </p:sp>
      <p:sp>
        <p:nvSpPr>
          <p:cNvPr id="3" name="Content Placeholder 2"/>
          <p:cNvSpPr>
            <a:spLocks noGrp="1"/>
          </p:cNvSpPr>
          <p:nvPr>
            <p:ph sz="half" idx="1"/>
          </p:nvPr>
        </p:nvSpPr>
        <p:spPr/>
        <p:txBody>
          <a:bodyPr/>
          <a:lstStyle/>
          <a:p>
            <a:pPr marL="514350" indent="-514350">
              <a:buAutoNum type="arabicPeriod"/>
            </a:pPr>
            <a:r>
              <a:rPr lang="en-US"/>
              <a:t>AdaBoost (Adaptive Boosting) algorithm</a:t>
            </a:r>
          </a:p>
          <a:p>
            <a:pPr marL="514350" indent="-514350">
              <a:buAutoNum type="arabicPeriod"/>
            </a:pPr>
            <a:endParaRPr lang="en-US"/>
          </a:p>
          <a:p>
            <a:pPr marL="514350" indent="-514350">
              <a:buAutoNum type="arabicPeriod"/>
            </a:pPr>
            <a:r>
              <a:rPr lang="en-US"/>
              <a:t>Gradient Boosting algorithm</a:t>
            </a:r>
          </a:p>
          <a:p>
            <a:pPr marL="514350" indent="-514350">
              <a:buAutoNum type="arabicPeriod"/>
            </a:pPr>
            <a:endParaRPr lang="en-US"/>
          </a:p>
          <a:p>
            <a:pPr marL="514350" indent="-514350">
              <a:buAutoNum type="arabicPeriod"/>
            </a:pPr>
            <a:r>
              <a:rPr lang="en-US"/>
              <a:t>XG Boost algorithm</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AdaBoost (Adaptive Boosting) Algorithm</a:t>
            </a:r>
          </a:p>
        </p:txBody>
      </p:sp>
      <p:pic>
        <p:nvPicPr>
          <p:cNvPr id="6" name="Picture 5"/>
          <p:cNvPicPr>
            <a:picLocks noChangeAspect="1"/>
          </p:cNvPicPr>
          <p:nvPr/>
        </p:nvPicPr>
        <p:blipFill>
          <a:blip r:embed="rId2"/>
          <a:stretch>
            <a:fillRect/>
          </a:stretch>
        </p:blipFill>
        <p:spPr>
          <a:xfrm>
            <a:off x="0" y="773430"/>
            <a:ext cx="9155430" cy="4353560"/>
          </a:xfrm>
          <a:prstGeom prst="rect">
            <a:avLst/>
          </a:prstGeom>
        </p:spPr>
      </p:pic>
      <p:pic>
        <p:nvPicPr>
          <p:cNvPr id="9" name="Content Placeholder 8"/>
          <p:cNvPicPr>
            <a:picLocks noGrp="1" noChangeAspect="1"/>
          </p:cNvPicPr>
          <p:nvPr>
            <p:ph sz="half" idx="2"/>
          </p:nvPr>
        </p:nvPicPr>
        <p:blipFill>
          <a:blip r:embed="rId3"/>
          <a:stretch>
            <a:fillRect/>
          </a:stretch>
        </p:blipFill>
        <p:spPr>
          <a:xfrm>
            <a:off x="0" y="4946015"/>
            <a:ext cx="5487035" cy="1911985"/>
          </a:xfrm>
          <a:prstGeom prst="rect">
            <a:avLst/>
          </a:prstGeom>
        </p:spPr>
      </p:pic>
      <p:sp>
        <p:nvSpPr>
          <p:cNvPr id="8" name="Text Box 7"/>
          <p:cNvSpPr txBox="1"/>
          <p:nvPr/>
        </p:nvSpPr>
        <p:spPr>
          <a:xfrm>
            <a:off x="3639820" y="6348730"/>
            <a:ext cx="4341495" cy="36830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t>Weak classifier combined  to one strong.</a:t>
            </a:r>
          </a:p>
        </p:txBody>
      </p:sp>
      <p:sp>
        <p:nvSpPr>
          <p:cNvPr id="11" name="Text Box 10"/>
          <p:cNvSpPr txBox="1"/>
          <p:nvPr/>
        </p:nvSpPr>
        <p:spPr>
          <a:xfrm>
            <a:off x="9260205" y="1783715"/>
            <a:ext cx="2832100" cy="147637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t>Used for both classification and regression. But most commonly used as a classifier.</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a:t>Gradient Boosting</a:t>
            </a:r>
          </a:p>
        </p:txBody>
      </p:sp>
      <p:sp>
        <p:nvSpPr>
          <p:cNvPr id="3" name="Content Placeholder 2"/>
          <p:cNvSpPr>
            <a:spLocks noGrp="1"/>
          </p:cNvSpPr>
          <p:nvPr>
            <p:ph sz="half" idx="1"/>
          </p:nvPr>
        </p:nvSpPr>
        <p:spPr>
          <a:xfrm>
            <a:off x="609600" y="3988435"/>
            <a:ext cx="5384800" cy="2755265"/>
          </a:xfrm>
        </p:spPr>
        <p:txBody>
          <a:bodyPr/>
          <a:lstStyle/>
          <a:p>
            <a:r>
              <a:rPr lang="en-US" sz="2400"/>
              <a:t>It is also a sequential ensumble method. </a:t>
            </a:r>
          </a:p>
          <a:p>
            <a:r>
              <a:rPr lang="en-US" sz="2400"/>
              <a:t>Focus on reducing the loss function.</a:t>
            </a:r>
          </a:p>
          <a:p>
            <a:r>
              <a:rPr lang="en-US" sz="2400"/>
              <a:t>We dont increase weight here.</a:t>
            </a:r>
          </a:p>
          <a:p>
            <a:r>
              <a:rPr lang="en-US" sz="2400"/>
              <a:t>Base learner are genrated in such a way that the present learner is stronger then the previous one.</a:t>
            </a:r>
          </a:p>
          <a:p>
            <a:endParaRPr lang="en-US" sz="2400"/>
          </a:p>
        </p:txBody>
      </p:sp>
      <p:pic>
        <p:nvPicPr>
          <p:cNvPr id="5" name="Content Placeholder 4"/>
          <p:cNvPicPr>
            <a:picLocks noGrp="1" noChangeAspect="1"/>
          </p:cNvPicPr>
          <p:nvPr>
            <p:ph sz="half" idx="2"/>
          </p:nvPr>
        </p:nvPicPr>
        <p:blipFill>
          <a:blip r:embed="rId2"/>
          <a:stretch>
            <a:fillRect/>
          </a:stretch>
        </p:blipFill>
        <p:spPr>
          <a:xfrm>
            <a:off x="1026160" y="1251585"/>
            <a:ext cx="9108440" cy="2620010"/>
          </a:xfrm>
          <a:prstGeom prst="rect">
            <a:avLst/>
          </a:prstGeom>
        </p:spPr>
      </p:pic>
      <p:sp>
        <p:nvSpPr>
          <p:cNvPr id="6" name="Content Placeholder 2"/>
          <p:cNvSpPr>
            <a:spLocks noGrp="1"/>
          </p:cNvSpPr>
          <p:nvPr/>
        </p:nvSpPr>
        <p:spPr>
          <a:xfrm>
            <a:off x="6783705" y="4697730"/>
            <a:ext cx="5408295" cy="2160270"/>
          </a:xfrm>
          <a:prstGeom prst="rect">
            <a:avLst/>
          </a:prstGeom>
          <a:noFill/>
          <a:ln w="9525">
            <a:noFill/>
          </a:ln>
        </p:spPr>
        <p:txBody>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Each time a new model is added that regularize the previous model hence improving the loss function.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XGBoost |  eXtreme Gradient Boosting.</a:t>
            </a:r>
          </a:p>
        </p:txBody>
      </p:sp>
      <p:sp>
        <p:nvSpPr>
          <p:cNvPr id="3" name="Content Placeholder 2"/>
          <p:cNvSpPr>
            <a:spLocks noGrp="1"/>
          </p:cNvSpPr>
          <p:nvPr>
            <p:ph sz="half" idx="1"/>
          </p:nvPr>
        </p:nvSpPr>
        <p:spPr/>
        <p:txBody>
          <a:bodyPr/>
          <a:lstStyle/>
          <a:p>
            <a:r>
              <a:rPr lang="en-US" sz="2000"/>
              <a:t>Parallelization of tree construction using all of your CPU cores during training.</a:t>
            </a:r>
          </a:p>
          <a:p>
            <a:endParaRPr lang="en-US" sz="2000"/>
          </a:p>
          <a:p>
            <a:r>
              <a:rPr lang="en-US" sz="2000"/>
              <a:t>Distributed Computing for training very large models using a cluster of machines.</a:t>
            </a:r>
          </a:p>
          <a:p>
            <a:endParaRPr lang="en-US" sz="2000"/>
          </a:p>
          <a:p>
            <a:r>
              <a:rPr lang="en-US" sz="2000"/>
              <a:t>Out-of-Core Computing for very large datasets that don’t fit into memory.</a:t>
            </a:r>
          </a:p>
          <a:p>
            <a:endParaRPr lang="en-US" sz="2000"/>
          </a:p>
          <a:p>
            <a:r>
              <a:rPr lang="en-US" sz="2000"/>
              <a:t>Cache Optimization of data structures and algorithm to make best use of hardware.</a:t>
            </a:r>
          </a:p>
        </p:txBody>
      </p:sp>
      <p:sp>
        <p:nvSpPr>
          <p:cNvPr id="4" name="Content Placeholder 3"/>
          <p:cNvSpPr>
            <a:spLocks noGrp="1"/>
          </p:cNvSpPr>
          <p:nvPr>
            <p:ph sz="half" idx="2"/>
          </p:nvPr>
        </p:nvSpPr>
        <p:spPr>
          <a:xfrm>
            <a:off x="6197600" y="1174750"/>
            <a:ext cx="5384800" cy="5525770"/>
          </a:xfrm>
        </p:spPr>
        <p:txBody>
          <a:bodyPr/>
          <a:lstStyle/>
          <a:p>
            <a:r>
              <a:rPr lang="en-US" sz="1800"/>
              <a:t>Gradient Boosting was very slow in computing.</a:t>
            </a:r>
          </a:p>
          <a:p>
            <a:r>
              <a:rPr lang="en-US" sz="1800"/>
              <a:t>It use all base model parallelly.</a:t>
            </a:r>
          </a:p>
          <a:p>
            <a:r>
              <a:rPr lang="en-US" sz="1800"/>
              <a:t>Distributed computing is used.</a:t>
            </a:r>
          </a:p>
          <a:p>
            <a:r>
              <a:rPr lang="en-US" sz="1800"/>
              <a:t>Out of core computing.</a:t>
            </a:r>
          </a:p>
          <a:p>
            <a:r>
              <a:rPr lang="en-US" sz="1800"/>
              <a:t>Cache Optimization.</a:t>
            </a:r>
          </a:p>
          <a:p>
            <a:r>
              <a:rPr lang="en-US" sz="1800"/>
              <a:t>Execution Speed Improves.</a:t>
            </a:r>
          </a:p>
          <a:p>
            <a:r>
              <a:rPr lang="en-US" sz="1800"/>
              <a:t>Model Performance </a:t>
            </a:r>
            <a:r>
              <a:rPr lang="en-US" sz="1800">
                <a:sym typeface="+mn-ea"/>
              </a:rPr>
              <a:t>Improves</a:t>
            </a:r>
            <a:r>
              <a:rPr lang="en-US" sz="1800"/>
              <a:t>.</a:t>
            </a:r>
          </a:p>
          <a:p>
            <a:r>
              <a:rPr lang="en-US" sz="1800"/>
              <a:t>It is actually a frame work that support multiple languages.</a:t>
            </a:r>
          </a:p>
          <a:p>
            <a:r>
              <a:rPr lang="en-US" sz="1800"/>
              <a:t>Using regulization by default.</a:t>
            </a:r>
          </a:p>
          <a:p>
            <a:r>
              <a:rPr lang="en-US" sz="1800"/>
              <a:t>Internally a DT model.</a:t>
            </a:r>
          </a:p>
          <a:p>
            <a:r>
              <a:rPr lang="en-US" sz="1800"/>
              <a:t>Auto pruning : Tree dont grow below a certain level.So bias and varience is taken care off.</a:t>
            </a:r>
          </a:p>
          <a:p>
            <a:r>
              <a:rPr lang="en-US" sz="1800"/>
              <a:t>Miss values are handled if they are still there.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Over Fiting And Under Fitting</a:t>
            </a:r>
          </a:p>
        </p:txBody>
      </p:sp>
      <p:pic>
        <p:nvPicPr>
          <p:cNvPr id="5" name="Content Placeholder 4"/>
          <p:cNvPicPr>
            <a:picLocks noGrp="1" noChangeAspect="1"/>
          </p:cNvPicPr>
          <p:nvPr>
            <p:ph sz="half" idx="1"/>
          </p:nvPr>
        </p:nvPicPr>
        <p:blipFill>
          <a:blip r:embed="rId2"/>
          <a:stretch>
            <a:fillRect/>
          </a:stretch>
        </p:blipFill>
        <p:spPr>
          <a:xfrm>
            <a:off x="609600" y="1781175"/>
            <a:ext cx="10924540" cy="3300730"/>
          </a:xfrm>
          <a:prstGeom prst="rect">
            <a:avLst/>
          </a:prstGeom>
        </p:spPr>
      </p:pic>
      <p:sp>
        <p:nvSpPr>
          <p:cNvPr id="6" name="Title 1"/>
          <p:cNvSpPr>
            <a:spLocks noGrp="1"/>
          </p:cNvSpPr>
          <p:nvPr/>
        </p:nvSpPr>
        <p:spPr>
          <a:xfrm>
            <a:off x="359410" y="4976495"/>
            <a:ext cx="11832590" cy="1881505"/>
          </a:xfrm>
          <a:prstGeom prst="rect">
            <a:avLst/>
          </a:prstGeom>
          <a:noFill/>
          <a:ln w="9525">
            <a:noFill/>
          </a:ln>
        </p:spPr>
        <p:txBody>
          <a:bodyPr anchor="ctr"/>
          <a:lst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r>
              <a:rPr lang="en-US">
                <a:sym typeface="+mn-ea"/>
              </a:rPr>
              <a:t> Under Fitting= Training error and testing error HIGH</a:t>
            </a:r>
          </a:p>
          <a:p>
            <a:r>
              <a:rPr lang="en-US"/>
              <a:t>Over Fitting = Training error LOW but testing error HIGH</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Variance And Bias</a:t>
            </a:r>
          </a:p>
        </p:txBody>
      </p:sp>
      <p:pic>
        <p:nvPicPr>
          <p:cNvPr id="5" name="Content Placeholder 4"/>
          <p:cNvPicPr>
            <a:picLocks noGrp="1" noChangeAspect="1"/>
          </p:cNvPicPr>
          <p:nvPr>
            <p:ph sz="half" idx="1"/>
          </p:nvPr>
        </p:nvPicPr>
        <p:blipFill>
          <a:blip r:embed="rId2"/>
          <a:srcRect b="11301"/>
          <a:stretch>
            <a:fillRect/>
          </a:stretch>
        </p:blipFill>
        <p:spPr>
          <a:xfrm>
            <a:off x="7124700" y="2130425"/>
            <a:ext cx="4457700" cy="2965450"/>
          </a:xfrm>
          <a:prstGeom prst="rect">
            <a:avLst/>
          </a:prstGeom>
        </p:spPr>
      </p:pic>
      <p:pic>
        <p:nvPicPr>
          <p:cNvPr id="6" name="Content Placeholder 5"/>
          <p:cNvPicPr>
            <a:picLocks noGrp="1" noChangeAspect="1"/>
          </p:cNvPicPr>
          <p:nvPr>
            <p:ph sz="half" idx="2"/>
          </p:nvPr>
        </p:nvPicPr>
        <p:blipFill>
          <a:blip r:embed="rId3"/>
          <a:stretch>
            <a:fillRect/>
          </a:stretch>
        </p:blipFill>
        <p:spPr>
          <a:xfrm>
            <a:off x="202565" y="2512060"/>
            <a:ext cx="6456045" cy="2729230"/>
          </a:xfrm>
          <a:prstGeom prst="rect">
            <a:avLst/>
          </a:prstGeom>
        </p:spPr>
      </p:pic>
      <p:sp>
        <p:nvSpPr>
          <p:cNvPr id="7" name="Title 1"/>
          <p:cNvSpPr>
            <a:spLocks noGrp="1"/>
          </p:cNvSpPr>
          <p:nvPr/>
        </p:nvSpPr>
        <p:spPr>
          <a:xfrm>
            <a:off x="202565" y="5478145"/>
            <a:ext cx="10972800" cy="1110615"/>
          </a:xfrm>
          <a:prstGeom prst="rect">
            <a:avLst/>
          </a:prstGeom>
          <a:noFill/>
          <a:ln w="9525">
            <a:noFill/>
          </a:ln>
        </p:spPr>
        <p:txBody>
          <a:bodyPr anchor="ctr"/>
          <a:lst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endParaRPr lang="en-US"/>
          </a:p>
          <a:p>
            <a:r>
              <a:rPr lang="en-US">
                <a:sym typeface="+mn-ea"/>
              </a:rPr>
              <a:t>Bias is training time error</a:t>
            </a:r>
            <a:endParaRPr lang="en-US"/>
          </a:p>
          <a:p>
            <a:r>
              <a:rPr lang="en-US"/>
              <a:t>Variance is testing time error</a:t>
            </a:r>
          </a:p>
          <a:p>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Imbalance Class Distribution</a:t>
            </a:r>
          </a:p>
        </p:txBody>
      </p:sp>
      <p:pic>
        <p:nvPicPr>
          <p:cNvPr id="5" name="Content Placeholder 4"/>
          <p:cNvPicPr>
            <a:picLocks noGrp="1" noChangeAspect="1"/>
          </p:cNvPicPr>
          <p:nvPr>
            <p:ph sz="half" idx="1"/>
          </p:nvPr>
        </p:nvPicPr>
        <p:blipFill>
          <a:blip r:embed="rId2"/>
          <a:srcRect l="25913" t="22285" r="23686" b="13771"/>
          <a:stretch>
            <a:fillRect/>
          </a:stretch>
        </p:blipFill>
        <p:spPr>
          <a:xfrm>
            <a:off x="2807335" y="1728470"/>
            <a:ext cx="5737860" cy="459486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Over Sampling And Under Sampling</a:t>
            </a:r>
          </a:p>
        </p:txBody>
      </p:sp>
      <p:pic>
        <p:nvPicPr>
          <p:cNvPr id="5" name="Content Placeholder 4"/>
          <p:cNvPicPr>
            <a:picLocks noGrp="1" noChangeAspect="1"/>
          </p:cNvPicPr>
          <p:nvPr>
            <p:ph sz="half" idx="1"/>
          </p:nvPr>
        </p:nvPicPr>
        <p:blipFill>
          <a:blip r:embed="rId2"/>
          <a:stretch>
            <a:fillRect/>
          </a:stretch>
        </p:blipFill>
        <p:spPr>
          <a:xfrm>
            <a:off x="0" y="2205990"/>
            <a:ext cx="12192635" cy="374205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41630"/>
            <a:ext cx="10972800" cy="733425"/>
          </a:xfrm>
        </p:spPr>
        <p:txBody>
          <a:bodyPr/>
          <a:lstStyle/>
          <a:p>
            <a:pPr algn="ctr"/>
            <a:r>
              <a:rPr lang="en-US">
                <a:sym typeface="+mn-ea"/>
              </a:rPr>
              <a:t>Repository</a:t>
            </a:r>
            <a:br>
              <a:rPr lang="en-US"/>
            </a:br>
            <a:endParaRPr lang="en-US"/>
          </a:p>
        </p:txBody>
      </p:sp>
      <p:sp>
        <p:nvSpPr>
          <p:cNvPr id="3" name="Content Placeholder 2"/>
          <p:cNvSpPr>
            <a:spLocks noGrp="1"/>
          </p:cNvSpPr>
          <p:nvPr>
            <p:ph sz="half" idx="1"/>
          </p:nvPr>
        </p:nvSpPr>
        <p:spPr>
          <a:xfrm>
            <a:off x="609600" y="1416050"/>
            <a:ext cx="10499725" cy="4953000"/>
          </a:xfrm>
        </p:spPr>
        <p:txBody>
          <a:bodyPr/>
          <a:lstStyle/>
          <a:p>
            <a:r>
              <a:rPr lang="en-US"/>
              <a:t>UCI Machine Learning Repository</a:t>
            </a:r>
          </a:p>
          <a:p>
            <a:pPr marL="0" indent="0">
              <a:buNone/>
            </a:pPr>
            <a:r>
              <a:rPr lang="en-US"/>
              <a:t>https://archive.ics.uci.edu/ml/index.php</a:t>
            </a:r>
          </a:p>
          <a:p>
            <a:endParaRPr lang="en-US"/>
          </a:p>
          <a:p>
            <a:r>
              <a:rPr lang="en-US"/>
              <a:t>Kaggle</a:t>
            </a:r>
          </a:p>
          <a:p>
            <a:pPr marL="0" indent="0">
              <a:buNone/>
            </a:pPr>
            <a:r>
              <a:rPr lang="en-US"/>
              <a:t>https://www.kaggle.com/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ml1.2"/>
          <p:cNvPicPr>
            <a:picLocks noGrp="1" noChangeAspect="1"/>
          </p:cNvPicPr>
          <p:nvPr>
            <p:ph idx="1"/>
          </p:nvPr>
        </p:nvPicPr>
        <p:blipFill>
          <a:blip r:embed="rId2"/>
          <a:stretch>
            <a:fillRect/>
          </a:stretch>
        </p:blipFill>
        <p:spPr>
          <a:xfrm>
            <a:off x="772160" y="1826895"/>
            <a:ext cx="10358755" cy="428371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Principal Component Analysis or PCA</a:t>
            </a:r>
          </a:p>
        </p:txBody>
      </p:sp>
      <p:sp>
        <p:nvSpPr>
          <p:cNvPr id="3" name="Content Placeholder 2"/>
          <p:cNvSpPr>
            <a:spLocks noGrp="1"/>
          </p:cNvSpPr>
          <p:nvPr>
            <p:ph sz="half" idx="1"/>
          </p:nvPr>
        </p:nvSpPr>
        <p:spPr>
          <a:xfrm>
            <a:off x="459105" y="1597660"/>
            <a:ext cx="10972165" cy="4334510"/>
          </a:xfrm>
        </p:spPr>
        <p:txBody>
          <a:bodyPr/>
          <a:lstStyle/>
          <a:p>
            <a:r>
              <a:rPr lang="en-US"/>
              <a:t>PCA is a dimensionality-reduction method that is often used to reduce the dimensionality of large data sets.</a:t>
            </a:r>
          </a:p>
          <a:p>
            <a:endParaRPr lang="en-US"/>
          </a:p>
          <a:p>
            <a:r>
              <a:rPr lang="en-US"/>
              <a:t>It transform a large set of variables into a smaller one that still contains most of the information in the large set.</a:t>
            </a:r>
          </a:p>
          <a:p>
            <a:endParaRPr lang="en-US"/>
          </a:p>
          <a:p>
            <a:r>
              <a:rPr lang="en-US"/>
              <a:t>Reduce the number of variables of a data set, while preserving as much information as possible.</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STANDARDIZATION Scale</a:t>
            </a:r>
          </a:p>
        </p:txBody>
      </p:sp>
      <p:sp>
        <p:nvSpPr>
          <p:cNvPr id="4" name="Content Placeholder 3"/>
          <p:cNvSpPr>
            <a:spLocks noGrp="1"/>
          </p:cNvSpPr>
          <p:nvPr>
            <p:ph sz="half" idx="2"/>
          </p:nvPr>
        </p:nvSpPr>
        <p:spPr>
          <a:xfrm>
            <a:off x="7661275" y="1174750"/>
            <a:ext cx="3921125" cy="4953000"/>
          </a:xfrm>
        </p:spPr>
        <p:txBody>
          <a:bodyPr/>
          <a:lstStyle/>
          <a:p>
            <a:r>
              <a:rPr lang="en-US"/>
              <a:t>A variable that ranges between 0 and 100 will dominate over a variable that ranges between 0 and 1.</a:t>
            </a:r>
          </a:p>
          <a:p>
            <a:r>
              <a:rPr lang="en-US"/>
              <a:t>Put all on the same scale</a:t>
            </a:r>
          </a:p>
        </p:txBody>
      </p:sp>
      <p:pic>
        <p:nvPicPr>
          <p:cNvPr id="5" name="Content Placeholder 4"/>
          <p:cNvPicPr>
            <a:picLocks noGrp="1" noChangeAspect="1"/>
          </p:cNvPicPr>
          <p:nvPr>
            <p:ph sz="half" idx="1"/>
          </p:nvPr>
        </p:nvPicPr>
        <p:blipFill>
          <a:blip r:embed="rId2"/>
          <a:stretch>
            <a:fillRect/>
          </a:stretch>
        </p:blipFill>
        <p:spPr>
          <a:xfrm>
            <a:off x="212090" y="2518410"/>
            <a:ext cx="6766560" cy="138938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a:t>Normalization</a:t>
            </a:r>
          </a:p>
        </p:txBody>
      </p:sp>
      <p:sp>
        <p:nvSpPr>
          <p:cNvPr id="4" name="Content Placeholder 3"/>
          <p:cNvSpPr>
            <a:spLocks noGrp="1"/>
          </p:cNvSpPr>
          <p:nvPr>
            <p:ph sz="half" idx="2"/>
          </p:nvPr>
        </p:nvSpPr>
        <p:spPr>
          <a:xfrm>
            <a:off x="479425" y="4251325"/>
            <a:ext cx="11373485" cy="2419985"/>
          </a:xfrm>
        </p:spPr>
        <p:txBody>
          <a:bodyPr/>
          <a:lstStyle/>
          <a:p>
            <a:r>
              <a:rPr lang="en-US"/>
              <a:t>The goal of normalization is to change the values of numeric columns in the dataset to use a common scale, without distorting differences in the ranges of values or losing information.</a:t>
            </a:r>
          </a:p>
        </p:txBody>
      </p:sp>
      <p:pic>
        <p:nvPicPr>
          <p:cNvPr id="5" name="Content Placeholder 4"/>
          <p:cNvPicPr>
            <a:picLocks noGrp="1" noChangeAspect="1"/>
          </p:cNvPicPr>
          <p:nvPr>
            <p:ph sz="half" idx="1"/>
          </p:nvPr>
        </p:nvPicPr>
        <p:blipFill>
          <a:blip r:embed="rId2"/>
          <a:stretch>
            <a:fillRect/>
          </a:stretch>
        </p:blipFill>
        <p:spPr>
          <a:xfrm>
            <a:off x="2798445" y="1750060"/>
            <a:ext cx="6297295" cy="176657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Outlier Detection</a:t>
            </a:r>
          </a:p>
        </p:txBody>
      </p:sp>
      <p:sp>
        <p:nvSpPr>
          <p:cNvPr id="3" name="Content Placeholder 2"/>
          <p:cNvSpPr>
            <a:spLocks noGrp="1"/>
          </p:cNvSpPr>
          <p:nvPr>
            <p:ph sz="half" idx="1"/>
          </p:nvPr>
        </p:nvSpPr>
        <p:spPr/>
        <p:txBody>
          <a:bodyPr/>
          <a:lstStyle/>
          <a:p>
            <a:r>
              <a:rPr lang="en-US"/>
              <a:t>Z-Score </a:t>
            </a:r>
          </a:p>
          <a:p>
            <a:endParaRPr lang="en-US"/>
          </a:p>
          <a:p>
            <a:r>
              <a:rPr lang="en-US"/>
              <a:t>IQR </a:t>
            </a:r>
          </a:p>
          <a:p>
            <a:endParaRPr lang="en-US"/>
          </a:p>
          <a:p>
            <a:r>
              <a:rPr lang="en-US"/>
              <a:t>Scatter Plot</a:t>
            </a:r>
          </a:p>
          <a:p>
            <a:endParaRPr lang="en-US"/>
          </a:p>
          <a:p>
            <a:r>
              <a:rPr lang="en-US"/>
              <a:t>Box Plot</a:t>
            </a:r>
          </a:p>
        </p:txBody>
      </p:sp>
      <p:pic>
        <p:nvPicPr>
          <p:cNvPr id="6" name="Picture 5"/>
          <p:cNvPicPr>
            <a:picLocks noChangeAspect="1"/>
          </p:cNvPicPr>
          <p:nvPr/>
        </p:nvPicPr>
        <p:blipFill>
          <a:blip r:embed="rId2"/>
          <a:stretch>
            <a:fillRect/>
          </a:stretch>
        </p:blipFill>
        <p:spPr>
          <a:xfrm>
            <a:off x="3672840" y="2144395"/>
            <a:ext cx="4315460" cy="2673985"/>
          </a:xfrm>
          <a:prstGeom prst="rect">
            <a:avLst/>
          </a:prstGeom>
        </p:spPr>
      </p:pic>
      <p:pic>
        <p:nvPicPr>
          <p:cNvPr id="7" name="Picture 6"/>
          <p:cNvPicPr>
            <a:picLocks noChangeAspect="1"/>
          </p:cNvPicPr>
          <p:nvPr/>
        </p:nvPicPr>
        <p:blipFill>
          <a:blip r:embed="rId3"/>
          <a:stretch>
            <a:fillRect/>
          </a:stretch>
        </p:blipFill>
        <p:spPr>
          <a:xfrm>
            <a:off x="4065270" y="4818380"/>
            <a:ext cx="3638550" cy="1866900"/>
          </a:xfrm>
          <a:prstGeom prst="rect">
            <a:avLst/>
          </a:prstGeom>
        </p:spPr>
      </p:pic>
      <p:pic>
        <p:nvPicPr>
          <p:cNvPr id="9" name="Picture 8"/>
          <p:cNvPicPr>
            <a:picLocks noChangeAspect="1"/>
          </p:cNvPicPr>
          <p:nvPr/>
        </p:nvPicPr>
        <p:blipFill>
          <a:blip r:embed="rId4"/>
          <a:stretch>
            <a:fillRect/>
          </a:stretch>
        </p:blipFill>
        <p:spPr>
          <a:xfrm>
            <a:off x="4470400" y="190500"/>
            <a:ext cx="2828925" cy="161925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Methods</a:t>
            </a:r>
          </a:p>
        </p:txBody>
      </p:sp>
      <p:sp>
        <p:nvSpPr>
          <p:cNvPr id="3" name="Content Placeholder 2"/>
          <p:cNvSpPr>
            <a:spLocks noGrp="1"/>
          </p:cNvSpPr>
          <p:nvPr>
            <p:ph idx="1"/>
          </p:nvPr>
        </p:nvSpPr>
        <p:spPr/>
        <p:txBody>
          <a:bodyPr/>
          <a:lstStyle/>
          <a:p>
            <a:r>
              <a:rPr lang="en-US"/>
              <a:t>Z- Score</a:t>
            </a:r>
          </a:p>
          <a:p>
            <a:r>
              <a:rPr lang="en-US">
                <a:sym typeface="+mn-ea"/>
              </a:rPr>
              <a:t>IQR</a:t>
            </a:r>
            <a:endParaRPr lang="en-US"/>
          </a:p>
          <a:p>
            <a:r>
              <a:rPr lang="en-US"/>
              <a:t>Box Plot</a:t>
            </a:r>
          </a:p>
          <a:p>
            <a:r>
              <a:rPr lang="en-US"/>
              <a:t>Scatter Plot</a:t>
            </a:r>
          </a:p>
          <a:p>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Z-Score</a:t>
            </a:r>
          </a:p>
        </p:txBody>
      </p:sp>
      <p:pic>
        <p:nvPicPr>
          <p:cNvPr id="4" name="Content Placeholder 3"/>
          <p:cNvPicPr>
            <a:picLocks noGrp="1" noChangeAspect="1"/>
          </p:cNvPicPr>
          <p:nvPr>
            <p:ph idx="1"/>
          </p:nvPr>
        </p:nvPicPr>
        <p:blipFill>
          <a:blip r:embed="rId2"/>
          <a:stretch>
            <a:fillRect/>
          </a:stretch>
        </p:blipFill>
        <p:spPr>
          <a:xfrm>
            <a:off x="609600" y="2825750"/>
            <a:ext cx="4732655" cy="3858260"/>
          </a:xfrm>
          <a:prstGeom prst="rect">
            <a:avLst/>
          </a:prstGeom>
        </p:spPr>
      </p:pic>
      <p:sp>
        <p:nvSpPr>
          <p:cNvPr id="5" name="Text Box 4"/>
          <p:cNvSpPr txBox="1"/>
          <p:nvPr/>
        </p:nvSpPr>
        <p:spPr>
          <a:xfrm>
            <a:off x="609600" y="1169035"/>
            <a:ext cx="9088120" cy="953135"/>
          </a:xfrm>
          <a:prstGeom prst="rect">
            <a:avLst/>
          </a:prstGeom>
          <a:noFill/>
        </p:spPr>
        <p:txBody>
          <a:bodyPr wrap="square" rtlCol="0" anchor="t">
            <a:spAutoFit/>
          </a:bodyPr>
          <a:lstStyle/>
          <a:p>
            <a:r>
              <a:rPr lang="en-US" sz="2800" b="1"/>
              <a:t>A z-score is the number of standard deviations from the mean value of the reference population.</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Interquartile range (IQR)</a:t>
            </a:r>
            <a:endParaRPr lang="en-US"/>
          </a:p>
        </p:txBody>
      </p:sp>
      <p:sp>
        <p:nvSpPr>
          <p:cNvPr id="3" name="Content Placeholder 2"/>
          <p:cNvSpPr>
            <a:spLocks noGrp="1"/>
          </p:cNvSpPr>
          <p:nvPr>
            <p:ph sz="half" idx="1"/>
          </p:nvPr>
        </p:nvSpPr>
        <p:spPr>
          <a:xfrm>
            <a:off x="609600" y="1174750"/>
            <a:ext cx="9765030" cy="4953000"/>
          </a:xfrm>
        </p:spPr>
        <p:txBody>
          <a:bodyPr/>
          <a:lstStyle/>
          <a:p>
            <a:r>
              <a:rPr lang="en-US" sz="2800"/>
              <a:t>The IQR describes the middle 50% of values when ordered from lowest to highest. </a:t>
            </a:r>
          </a:p>
          <a:p>
            <a:r>
              <a:rPr lang="en-US" sz="2800"/>
              <a:t>To find the interquartile range (IQR), ​first find the median (middle value) of the lower and upper half of the data. </a:t>
            </a:r>
          </a:p>
          <a:p>
            <a:r>
              <a:rPr lang="en-US" sz="2800"/>
              <a:t>These values are quartile 1 (Q1) and quartile 3 (Q3). The IQR is the difference between Q3 and Q1.</a:t>
            </a:r>
          </a:p>
        </p:txBody>
      </p:sp>
      <p:pic>
        <p:nvPicPr>
          <p:cNvPr id="4" name="Content Placeholder 3"/>
          <p:cNvPicPr>
            <a:picLocks noGrp="1" noChangeAspect="1"/>
          </p:cNvPicPr>
          <p:nvPr>
            <p:ph sz="half" idx="2"/>
          </p:nvPr>
        </p:nvPicPr>
        <p:blipFill>
          <a:blip r:embed="rId2"/>
          <a:stretch>
            <a:fillRect/>
          </a:stretch>
        </p:blipFill>
        <p:spPr>
          <a:xfrm>
            <a:off x="609600" y="4010660"/>
            <a:ext cx="7743825" cy="258127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IQR for outliner detection</a:t>
            </a:r>
          </a:p>
        </p:txBody>
      </p:sp>
      <p:pic>
        <p:nvPicPr>
          <p:cNvPr id="5" name="Content Placeholder 4"/>
          <p:cNvPicPr>
            <a:picLocks noGrp="1" noChangeAspect="1"/>
          </p:cNvPicPr>
          <p:nvPr>
            <p:ph sz="half" idx="1"/>
          </p:nvPr>
        </p:nvPicPr>
        <p:blipFill>
          <a:blip r:embed="rId2"/>
          <a:stretch>
            <a:fillRect/>
          </a:stretch>
        </p:blipFill>
        <p:spPr>
          <a:xfrm>
            <a:off x="339725" y="1603375"/>
            <a:ext cx="8708390" cy="435419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BOX PLOT</a:t>
            </a:r>
          </a:p>
        </p:txBody>
      </p:sp>
      <p:pic>
        <p:nvPicPr>
          <p:cNvPr id="5" name="Content Placeholder 4"/>
          <p:cNvPicPr>
            <a:picLocks noGrp="1" noChangeAspect="1"/>
          </p:cNvPicPr>
          <p:nvPr>
            <p:ph sz="half" idx="1"/>
          </p:nvPr>
        </p:nvPicPr>
        <p:blipFill>
          <a:blip r:embed="rId2"/>
          <a:stretch>
            <a:fillRect/>
          </a:stretch>
        </p:blipFill>
        <p:spPr>
          <a:xfrm>
            <a:off x="372110" y="2315210"/>
            <a:ext cx="5384800" cy="2692400"/>
          </a:xfrm>
          <a:prstGeom prst="rect">
            <a:avLst/>
          </a:prstGeom>
        </p:spPr>
      </p:pic>
      <p:pic>
        <p:nvPicPr>
          <p:cNvPr id="6" name="Content Placeholder 5"/>
          <p:cNvPicPr>
            <a:picLocks noGrp="1" noChangeAspect="1"/>
          </p:cNvPicPr>
          <p:nvPr>
            <p:ph sz="half" idx="2"/>
          </p:nvPr>
        </p:nvPicPr>
        <p:blipFill>
          <a:blip r:embed="rId3"/>
          <a:stretch>
            <a:fillRect/>
          </a:stretch>
        </p:blipFill>
        <p:spPr>
          <a:xfrm>
            <a:off x="5949950" y="2230755"/>
            <a:ext cx="4342130" cy="334708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Scatter Plot</a:t>
            </a:r>
          </a:p>
        </p:txBody>
      </p:sp>
      <p:pic>
        <p:nvPicPr>
          <p:cNvPr id="5" name="Content Placeholder 4"/>
          <p:cNvPicPr>
            <a:picLocks noGrp="1" noChangeAspect="1"/>
          </p:cNvPicPr>
          <p:nvPr>
            <p:ph sz="half" idx="1"/>
          </p:nvPr>
        </p:nvPicPr>
        <p:blipFill>
          <a:blip r:embed="rId2"/>
          <a:stretch>
            <a:fillRect/>
          </a:stretch>
        </p:blipFill>
        <p:spPr>
          <a:xfrm>
            <a:off x="3960495" y="557530"/>
            <a:ext cx="3968750" cy="2640965"/>
          </a:xfrm>
          <a:prstGeom prst="rect">
            <a:avLst/>
          </a:prstGeom>
        </p:spPr>
      </p:pic>
      <p:pic>
        <p:nvPicPr>
          <p:cNvPr id="6" name="Content Placeholder 5"/>
          <p:cNvPicPr>
            <a:picLocks noGrp="1" noChangeAspect="1"/>
          </p:cNvPicPr>
          <p:nvPr>
            <p:ph sz="half" idx="2"/>
          </p:nvPr>
        </p:nvPicPr>
        <p:blipFill>
          <a:blip r:embed="rId3"/>
          <a:stretch>
            <a:fillRect/>
          </a:stretch>
        </p:blipFill>
        <p:spPr>
          <a:xfrm>
            <a:off x="609600" y="3733165"/>
            <a:ext cx="7319645" cy="27381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ml1.8"/>
          <p:cNvPicPr>
            <a:picLocks noGrp="1" noChangeAspect="1"/>
          </p:cNvPicPr>
          <p:nvPr>
            <p:ph idx="1"/>
          </p:nvPr>
        </p:nvPicPr>
        <p:blipFill>
          <a:blip r:embed="rId2"/>
          <a:stretch>
            <a:fillRect/>
          </a:stretch>
        </p:blipFill>
        <p:spPr>
          <a:xfrm>
            <a:off x="1619250" y="352425"/>
            <a:ext cx="7837170" cy="577532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a:t>Lable Encoding</a:t>
            </a:r>
          </a:p>
        </p:txBody>
      </p:sp>
      <p:sp>
        <p:nvSpPr>
          <p:cNvPr id="4" name="Content Placeholder 3"/>
          <p:cNvSpPr>
            <a:spLocks noGrp="1"/>
          </p:cNvSpPr>
          <p:nvPr>
            <p:ph sz="half" idx="2"/>
          </p:nvPr>
        </p:nvSpPr>
        <p:spPr>
          <a:xfrm>
            <a:off x="6197600" y="1817370"/>
            <a:ext cx="5384800" cy="3271520"/>
          </a:xfrm>
        </p:spPr>
        <p:txBody>
          <a:bodyPr/>
          <a:lstStyle/>
          <a:p>
            <a:r>
              <a:rPr lang="en-US"/>
              <a:t>For Ordinal Data.</a:t>
            </a:r>
          </a:p>
          <a:p>
            <a:endParaRPr lang="en-US"/>
          </a:p>
          <a:p>
            <a:r>
              <a:rPr lang="en-US"/>
              <a:t>Eg:</a:t>
            </a:r>
          </a:p>
          <a:p>
            <a:pPr marL="0" indent="0">
              <a:buNone/>
            </a:pPr>
            <a:r>
              <a:rPr lang="en-US"/>
              <a:t> Phd  &gt;  M.Tech &gt;  B.E.</a:t>
            </a:r>
          </a:p>
        </p:txBody>
      </p:sp>
      <p:pic>
        <p:nvPicPr>
          <p:cNvPr id="5" name="Content Placeholder 4"/>
          <p:cNvPicPr>
            <a:picLocks noGrp="1" noChangeAspect="1"/>
          </p:cNvPicPr>
          <p:nvPr>
            <p:ph sz="half" idx="1"/>
          </p:nvPr>
        </p:nvPicPr>
        <p:blipFill>
          <a:blip r:embed="rId2"/>
          <a:stretch>
            <a:fillRect/>
          </a:stretch>
        </p:blipFill>
        <p:spPr>
          <a:xfrm>
            <a:off x="822325" y="1817370"/>
            <a:ext cx="4424680" cy="327215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a:t>One Hot Encoding</a:t>
            </a:r>
          </a:p>
        </p:txBody>
      </p:sp>
      <p:pic>
        <p:nvPicPr>
          <p:cNvPr id="5" name="Content Placeholder 4"/>
          <p:cNvPicPr>
            <a:picLocks noGrp="1" noChangeAspect="1"/>
          </p:cNvPicPr>
          <p:nvPr>
            <p:ph sz="half" idx="1"/>
          </p:nvPr>
        </p:nvPicPr>
        <p:blipFill>
          <a:blip r:embed="rId2"/>
          <a:stretch>
            <a:fillRect/>
          </a:stretch>
        </p:blipFill>
        <p:spPr>
          <a:xfrm>
            <a:off x="1619885" y="2062480"/>
            <a:ext cx="8952865" cy="349123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19807-685F-D96D-6A74-857A1386EA1D}"/>
              </a:ext>
            </a:extLst>
          </p:cNvPr>
          <p:cNvSpPr>
            <a:spLocks noGrp="1"/>
          </p:cNvSpPr>
          <p:nvPr>
            <p:ph type="title"/>
          </p:nvPr>
        </p:nvSpPr>
        <p:spPr/>
        <p:txBody>
          <a:bodyPr/>
          <a:lstStyle/>
          <a:p>
            <a:pPr algn="ctr"/>
            <a:r>
              <a:rPr lang="en-US" dirty="0"/>
              <a:t>CLUSTER </a:t>
            </a:r>
            <a:endParaRPr lang="en-IN" dirty="0"/>
          </a:p>
        </p:txBody>
      </p:sp>
      <p:sp>
        <p:nvSpPr>
          <p:cNvPr id="3" name="Content Placeholder 2">
            <a:extLst>
              <a:ext uri="{FF2B5EF4-FFF2-40B4-BE49-F238E27FC236}">
                <a16:creationId xmlns:a16="http://schemas.microsoft.com/office/drawing/2014/main" id="{DE4E684C-40CD-C915-5FC2-E30036B9E52A}"/>
              </a:ext>
            </a:extLst>
          </p:cNvPr>
          <p:cNvSpPr>
            <a:spLocks noGrp="1"/>
          </p:cNvSpPr>
          <p:nvPr>
            <p:ph sz="half" idx="1"/>
          </p:nvPr>
        </p:nvSpPr>
        <p:spPr/>
        <p:txBody>
          <a:bodyPr/>
          <a:lstStyle/>
          <a:p>
            <a:r>
              <a:rPr lang="en-US" sz="1400" b="1" dirty="0"/>
              <a:t>Clustering</a:t>
            </a:r>
            <a:r>
              <a:rPr lang="en-US" sz="1400" dirty="0"/>
              <a:t> is a type of </a:t>
            </a:r>
            <a:r>
              <a:rPr lang="en-US" sz="1400" b="1" dirty="0"/>
              <a:t>unsupervised machine learning</a:t>
            </a:r>
            <a:r>
              <a:rPr lang="en-US" sz="1400" dirty="0"/>
              <a:t> technique where the goal is to group a set of data points into </a:t>
            </a:r>
            <a:r>
              <a:rPr lang="en-US" sz="1400" b="1" dirty="0"/>
              <a:t>clusters</a:t>
            </a:r>
            <a:r>
              <a:rPr lang="en-US" sz="1400" dirty="0"/>
              <a:t> or </a:t>
            </a:r>
            <a:r>
              <a:rPr lang="en-US" sz="1400" b="1" dirty="0"/>
              <a:t>groups</a:t>
            </a:r>
            <a:r>
              <a:rPr lang="en-US" sz="1400" dirty="0"/>
              <a:t>, so that:</a:t>
            </a:r>
          </a:p>
          <a:p>
            <a:pPr lvl="1">
              <a:buFont typeface="Arial" panose="020B0604020202020204" pitchFamily="34" charset="0"/>
              <a:buChar char="•"/>
            </a:pPr>
            <a:r>
              <a:rPr lang="en-US" sz="900" b="1" dirty="0"/>
              <a:t>Data points in the same cluster</a:t>
            </a:r>
            <a:r>
              <a:rPr lang="en-US" sz="900" dirty="0"/>
              <a:t> are more similar to each other than to those in other clusters.</a:t>
            </a:r>
          </a:p>
          <a:p>
            <a:pPr lvl="1">
              <a:buFont typeface="Arial" panose="020B0604020202020204" pitchFamily="34" charset="0"/>
              <a:buChar char="•"/>
            </a:pPr>
            <a:r>
              <a:rPr lang="en-US" sz="900" b="1" dirty="0"/>
              <a:t>Data points in different clusters</a:t>
            </a:r>
            <a:r>
              <a:rPr lang="en-US" sz="900" dirty="0"/>
              <a:t> are more dissimilar.</a:t>
            </a:r>
          </a:p>
          <a:p>
            <a:r>
              <a:rPr lang="en-US" sz="1400" dirty="0"/>
              <a:t>The aim is to find natural groupings or patterns in the data without predefined labels or categories.</a:t>
            </a:r>
          </a:p>
          <a:p>
            <a:r>
              <a:rPr lang="en-US" sz="1400" b="1" dirty="0"/>
              <a:t>Key Characteristics of Clustering:</a:t>
            </a:r>
          </a:p>
          <a:p>
            <a:pPr lvl="1">
              <a:buFont typeface="Arial" panose="020B0604020202020204" pitchFamily="34" charset="0"/>
              <a:buChar char="•"/>
            </a:pPr>
            <a:r>
              <a:rPr lang="en-US" sz="900" b="1" dirty="0"/>
              <a:t>Unsupervised</a:t>
            </a:r>
            <a:r>
              <a:rPr lang="en-US" sz="900" dirty="0"/>
              <a:t>: No labeled data is required.</a:t>
            </a:r>
          </a:p>
          <a:p>
            <a:pPr lvl="1">
              <a:buFont typeface="Arial" panose="020B0604020202020204" pitchFamily="34" charset="0"/>
              <a:buChar char="•"/>
            </a:pPr>
            <a:r>
              <a:rPr lang="en-US" sz="900" b="1" dirty="0"/>
              <a:t>Similarity-based</a:t>
            </a:r>
            <a:r>
              <a:rPr lang="en-US" sz="900" dirty="0"/>
              <a:t>: Points in the same cluster are similar (based on distance, feature similarity, etc.).</a:t>
            </a:r>
          </a:p>
          <a:p>
            <a:pPr lvl="1">
              <a:buFont typeface="Arial" panose="020B0604020202020204" pitchFamily="34" charset="0"/>
              <a:buChar char="•"/>
            </a:pPr>
            <a:r>
              <a:rPr lang="en-US" sz="900" b="1" dirty="0"/>
              <a:t>Exploratory</a:t>
            </a:r>
            <a:r>
              <a:rPr lang="en-US" sz="900" dirty="0"/>
              <a:t>: Used to discover hidden patterns in data.</a:t>
            </a:r>
          </a:p>
          <a:p>
            <a:r>
              <a:rPr lang="en-US" sz="1400" b="1" dirty="0"/>
              <a:t>Common Clustering Algorithms:</a:t>
            </a:r>
          </a:p>
          <a:p>
            <a:pPr lvl="1">
              <a:buFont typeface="Arial" panose="020B0604020202020204" pitchFamily="34" charset="0"/>
              <a:buChar char="•"/>
            </a:pPr>
            <a:r>
              <a:rPr lang="en-US" sz="900" b="1" dirty="0"/>
              <a:t>K-means</a:t>
            </a:r>
            <a:r>
              <a:rPr lang="en-US" sz="900" dirty="0"/>
              <a:t>: Partitions data into </a:t>
            </a:r>
            <a:r>
              <a:rPr lang="en-US" sz="900" b="1" dirty="0"/>
              <a:t>K</a:t>
            </a:r>
            <a:r>
              <a:rPr lang="en-US" sz="900" dirty="0"/>
              <a:t> clusters by minimizing the variance within each cluster.</a:t>
            </a:r>
          </a:p>
          <a:p>
            <a:pPr lvl="1">
              <a:buFont typeface="Arial" panose="020B0604020202020204" pitchFamily="34" charset="0"/>
              <a:buChar char="•"/>
            </a:pPr>
            <a:r>
              <a:rPr lang="en-US" sz="900" b="1" dirty="0"/>
              <a:t>DBSCAN</a:t>
            </a:r>
            <a:r>
              <a:rPr lang="en-US" sz="900" dirty="0"/>
              <a:t>: Forms clusters based on density, useful for finding arbitrarily shaped clusters.</a:t>
            </a:r>
          </a:p>
          <a:p>
            <a:pPr lvl="1">
              <a:buFont typeface="Arial" panose="020B0604020202020204" pitchFamily="34" charset="0"/>
              <a:buChar char="•"/>
            </a:pPr>
            <a:r>
              <a:rPr lang="en-US" sz="900" b="1" dirty="0"/>
              <a:t>Mean Shift</a:t>
            </a:r>
            <a:r>
              <a:rPr lang="en-US" sz="900" dirty="0"/>
              <a:t>: Moves "windows" around the data to find dense areas and form clusters.</a:t>
            </a:r>
          </a:p>
          <a:p>
            <a:pPr lvl="1">
              <a:buFont typeface="Arial" panose="020B0604020202020204" pitchFamily="34" charset="0"/>
              <a:buChar char="•"/>
            </a:pPr>
            <a:r>
              <a:rPr lang="en-US" sz="900" b="1" dirty="0"/>
              <a:t>Hierarchical</a:t>
            </a:r>
            <a:r>
              <a:rPr lang="en-US" sz="900" dirty="0"/>
              <a:t>: Builds a tree of clusters, useful for nested groupings.</a:t>
            </a:r>
          </a:p>
          <a:p>
            <a:r>
              <a:rPr lang="en-US" sz="1400" b="1" dirty="0"/>
              <a:t>Applications of Clustering:</a:t>
            </a:r>
          </a:p>
          <a:p>
            <a:pPr lvl="1">
              <a:buFont typeface="Arial" panose="020B0604020202020204" pitchFamily="34" charset="0"/>
              <a:buChar char="•"/>
            </a:pPr>
            <a:r>
              <a:rPr lang="en-US" sz="900" dirty="0"/>
              <a:t>Customer segmentation in marketing.</a:t>
            </a:r>
          </a:p>
          <a:p>
            <a:pPr lvl="1">
              <a:buFont typeface="Arial" panose="020B0604020202020204" pitchFamily="34" charset="0"/>
              <a:buChar char="•"/>
            </a:pPr>
            <a:r>
              <a:rPr lang="en-US" sz="900" dirty="0"/>
              <a:t>Image recognition and object detection.</a:t>
            </a:r>
          </a:p>
          <a:p>
            <a:pPr lvl="1">
              <a:buFont typeface="Arial" panose="020B0604020202020204" pitchFamily="34" charset="0"/>
              <a:buChar char="•"/>
            </a:pPr>
            <a:r>
              <a:rPr lang="en-US" sz="900" dirty="0"/>
              <a:t>Document classification.</a:t>
            </a:r>
          </a:p>
          <a:p>
            <a:pPr lvl="1">
              <a:buFont typeface="Arial" panose="020B0604020202020204" pitchFamily="34" charset="0"/>
              <a:buChar char="•"/>
            </a:pPr>
            <a:r>
              <a:rPr lang="en-US" sz="900" dirty="0"/>
              <a:t>Anomaly detection.</a:t>
            </a:r>
          </a:p>
          <a:p>
            <a:r>
              <a:rPr lang="en-US" sz="1400" dirty="0"/>
              <a:t>In short, clustering is about grouping similar items together to uncover inherent structures in the data</a:t>
            </a:r>
          </a:p>
          <a:p>
            <a:endParaRPr lang="en-IN" sz="1400" dirty="0"/>
          </a:p>
        </p:txBody>
      </p:sp>
      <p:sp>
        <p:nvSpPr>
          <p:cNvPr id="5" name="Content Placeholder 4">
            <a:extLst>
              <a:ext uri="{FF2B5EF4-FFF2-40B4-BE49-F238E27FC236}">
                <a16:creationId xmlns:a16="http://schemas.microsoft.com/office/drawing/2014/main" id="{FB3762C3-5B26-2D85-FB07-8E46E362C78D}"/>
              </a:ext>
            </a:extLst>
          </p:cNvPr>
          <p:cNvSpPr>
            <a:spLocks noGrp="1"/>
          </p:cNvSpPr>
          <p:nvPr>
            <p:ph sz="half" idx="2"/>
          </p:nvPr>
        </p:nvSpPr>
        <p:spPr/>
        <p:txBody>
          <a:bodyPr/>
          <a:lstStyle/>
          <a:p>
            <a:endParaRPr lang="en-IN" dirty="0"/>
          </a:p>
        </p:txBody>
      </p:sp>
      <p:pic>
        <p:nvPicPr>
          <p:cNvPr id="1028" name="Picture 4" descr="K-Means Clustering - Comparison with the datapoints">
            <a:extLst>
              <a:ext uri="{FF2B5EF4-FFF2-40B4-BE49-F238E27FC236}">
                <a16:creationId xmlns:a16="http://schemas.microsoft.com/office/drawing/2014/main" id="{C4FE578D-86F5-C924-0B43-BBF6A5E4B82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97600" y="1983643"/>
            <a:ext cx="5384800" cy="3335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1279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46AEA-0187-3106-8427-322C30C1A52A}"/>
              </a:ext>
            </a:extLst>
          </p:cNvPr>
          <p:cNvSpPr>
            <a:spLocks noGrp="1"/>
          </p:cNvSpPr>
          <p:nvPr>
            <p:ph type="title"/>
          </p:nvPr>
        </p:nvSpPr>
        <p:spPr/>
        <p:txBody>
          <a:bodyPr/>
          <a:lstStyle/>
          <a:p>
            <a:r>
              <a:rPr lang="en-US" sz="3600" b="1" dirty="0"/>
              <a:t>K-means</a:t>
            </a:r>
            <a:endParaRPr lang="en-IN" dirty="0"/>
          </a:p>
        </p:txBody>
      </p:sp>
      <p:sp>
        <p:nvSpPr>
          <p:cNvPr id="3" name="Content Placeholder 2">
            <a:extLst>
              <a:ext uri="{FF2B5EF4-FFF2-40B4-BE49-F238E27FC236}">
                <a16:creationId xmlns:a16="http://schemas.microsoft.com/office/drawing/2014/main" id="{52FE223E-7C3A-AB29-757E-C899E3050757}"/>
              </a:ext>
            </a:extLst>
          </p:cNvPr>
          <p:cNvSpPr>
            <a:spLocks noGrp="1"/>
          </p:cNvSpPr>
          <p:nvPr>
            <p:ph sz="half" idx="1"/>
          </p:nvPr>
        </p:nvSpPr>
        <p:spPr/>
        <p:txBody>
          <a:bodyPr/>
          <a:lstStyle/>
          <a:p>
            <a:r>
              <a:rPr lang="en-US" sz="1050" b="1" dirty="0"/>
              <a:t>K-means</a:t>
            </a:r>
            <a:r>
              <a:rPr lang="en-US" sz="1050" dirty="0"/>
              <a:t> is a popular </a:t>
            </a:r>
            <a:r>
              <a:rPr lang="en-US" sz="1050" b="1" dirty="0"/>
              <a:t>unsupervised clustering algorithm</a:t>
            </a:r>
            <a:r>
              <a:rPr lang="en-US" sz="1050" dirty="0"/>
              <a:t> that partitions data into </a:t>
            </a:r>
            <a:r>
              <a:rPr lang="en-US" sz="1050" b="1" dirty="0"/>
              <a:t>K clusters</a:t>
            </a:r>
            <a:r>
              <a:rPr lang="en-US" sz="1050" dirty="0"/>
              <a:t> based on feature similarity. </a:t>
            </a:r>
          </a:p>
          <a:p>
            <a:pPr marL="0" indent="0">
              <a:buNone/>
            </a:pPr>
            <a:r>
              <a:rPr lang="en-US" sz="1050" b="1" dirty="0"/>
              <a:t>Steps of K-means Algorithm:</a:t>
            </a:r>
          </a:p>
          <a:p>
            <a:endParaRPr lang="en-US" sz="1050" b="1" dirty="0"/>
          </a:p>
          <a:p>
            <a:pPr>
              <a:buFont typeface="+mj-lt"/>
              <a:buAutoNum type="arabicPeriod"/>
            </a:pPr>
            <a:r>
              <a:rPr lang="en-US" sz="1050" b="1" dirty="0"/>
              <a:t>Choose the number of clusters (K)</a:t>
            </a:r>
            <a:r>
              <a:rPr lang="en-US" sz="1050" dirty="0"/>
              <a:t>:</a:t>
            </a:r>
            <a:br>
              <a:rPr lang="en-US" sz="1050" dirty="0"/>
            </a:br>
            <a:r>
              <a:rPr lang="en-US" sz="1050" dirty="0"/>
              <a:t>You decide how many clusters you want to form in advance. The value of K is a hyperparameter and must be specified before running the algorithm.</a:t>
            </a:r>
          </a:p>
          <a:p>
            <a:pPr>
              <a:buFont typeface="+mj-lt"/>
              <a:buAutoNum type="arabicPeriod"/>
            </a:pPr>
            <a:r>
              <a:rPr lang="en-US" sz="1050" b="1" dirty="0"/>
              <a:t>Initialize the centroids</a:t>
            </a:r>
            <a:r>
              <a:rPr lang="en-US" sz="1050" dirty="0"/>
              <a:t>:</a:t>
            </a:r>
            <a:br>
              <a:rPr lang="en-US" sz="1050" dirty="0"/>
            </a:br>
            <a:r>
              <a:rPr lang="en-US" sz="1050" dirty="0"/>
              <a:t>Randomly select </a:t>
            </a:r>
            <a:r>
              <a:rPr lang="en-US" sz="1050" b="1" dirty="0"/>
              <a:t>K data points</a:t>
            </a:r>
            <a:r>
              <a:rPr lang="en-US" sz="1050" dirty="0"/>
              <a:t> from the dataset as the initial cluster centers (called </a:t>
            </a:r>
            <a:r>
              <a:rPr lang="en-US" sz="1050" b="1" dirty="0"/>
              <a:t>centroids</a:t>
            </a:r>
            <a:r>
              <a:rPr lang="en-US" sz="1050" dirty="0"/>
              <a:t>).</a:t>
            </a:r>
          </a:p>
          <a:p>
            <a:pPr>
              <a:buFont typeface="+mj-lt"/>
              <a:buAutoNum type="arabicPeriod"/>
            </a:pPr>
            <a:r>
              <a:rPr lang="en-US" sz="1050" b="1" dirty="0"/>
              <a:t>Assign data points to the nearest centroid</a:t>
            </a:r>
            <a:r>
              <a:rPr lang="en-US" sz="1050" dirty="0"/>
              <a:t>:</a:t>
            </a:r>
            <a:br>
              <a:rPr lang="en-US" sz="1050" dirty="0"/>
            </a:br>
            <a:r>
              <a:rPr lang="en-US" sz="1050" dirty="0"/>
              <a:t>Each data point is assigned to the closest centroid, based on a distance metric (typically Euclidean distance). This step forms </a:t>
            </a:r>
            <a:r>
              <a:rPr lang="en-US" sz="1050" b="1" dirty="0"/>
              <a:t>K clusters</a:t>
            </a:r>
            <a:r>
              <a:rPr lang="en-US" sz="1050" dirty="0"/>
              <a:t>.</a:t>
            </a:r>
          </a:p>
          <a:p>
            <a:pPr>
              <a:buFont typeface="+mj-lt"/>
              <a:buAutoNum type="arabicPeriod"/>
            </a:pPr>
            <a:r>
              <a:rPr lang="en-US" sz="1050" b="1" dirty="0"/>
              <a:t>Update the centroids</a:t>
            </a:r>
            <a:r>
              <a:rPr lang="en-US" sz="1050" dirty="0"/>
              <a:t>:</a:t>
            </a:r>
            <a:br>
              <a:rPr lang="en-US" sz="1050" dirty="0"/>
            </a:br>
            <a:r>
              <a:rPr lang="en-US" sz="1050" dirty="0"/>
              <a:t>Once all points are assigned to a cluster, compute the new centroid for each cluster. The centroid is the </a:t>
            </a:r>
            <a:r>
              <a:rPr lang="en-US" sz="1050" b="1" dirty="0"/>
              <a:t>mean</a:t>
            </a:r>
            <a:r>
              <a:rPr lang="en-US" sz="1050" dirty="0"/>
              <a:t> of all the points within the cluster.</a:t>
            </a:r>
          </a:p>
          <a:p>
            <a:pPr>
              <a:buFont typeface="+mj-lt"/>
              <a:buAutoNum type="arabicPeriod"/>
            </a:pPr>
            <a:r>
              <a:rPr lang="en-US" sz="1050" b="1" dirty="0"/>
              <a:t>Repeat</a:t>
            </a:r>
            <a:r>
              <a:rPr lang="en-US" sz="1050" dirty="0"/>
              <a:t>:</a:t>
            </a:r>
            <a:br>
              <a:rPr lang="en-US" sz="1050" dirty="0"/>
            </a:br>
            <a:r>
              <a:rPr lang="en-US" sz="1050" dirty="0"/>
              <a:t>Reassign the data points to the new centroids and update the centroids again. Repeat this process until the centroids stop changing (i.e., they converge) or a specified number of iterations is reached.</a:t>
            </a:r>
          </a:p>
          <a:p>
            <a:pPr>
              <a:buFont typeface="+mj-lt"/>
              <a:buAutoNum type="arabicPeriod"/>
            </a:pPr>
            <a:r>
              <a:rPr lang="en-US" sz="1050" b="1" dirty="0"/>
              <a:t>Final Clusters</a:t>
            </a:r>
            <a:r>
              <a:rPr lang="en-US" sz="1050" dirty="0"/>
              <a:t>:</a:t>
            </a:r>
            <a:br>
              <a:rPr lang="en-US" sz="1050" dirty="0"/>
            </a:br>
            <a:r>
              <a:rPr lang="en-US" sz="1050" dirty="0"/>
              <a:t>Once the centroids stabilize, the algorithm terminates, and the final clusters are formed.</a:t>
            </a:r>
          </a:p>
          <a:p>
            <a:r>
              <a:rPr lang="en-US" sz="1050" b="1" dirty="0"/>
              <a:t>Key Concepts:</a:t>
            </a:r>
          </a:p>
          <a:p>
            <a:pPr lvl="1">
              <a:buFont typeface="Arial" panose="020B0604020202020204" pitchFamily="34" charset="0"/>
              <a:buChar char="•"/>
            </a:pPr>
            <a:r>
              <a:rPr lang="en-US" sz="900" b="1" dirty="0"/>
              <a:t>Centroids</a:t>
            </a:r>
            <a:r>
              <a:rPr lang="en-US" sz="900" dirty="0"/>
              <a:t>: The center of a cluster, calculated as the mean of all points in the cluster.</a:t>
            </a:r>
          </a:p>
          <a:p>
            <a:pPr lvl="1">
              <a:buFont typeface="Arial" panose="020B0604020202020204" pitchFamily="34" charset="0"/>
              <a:buChar char="•"/>
            </a:pPr>
            <a:r>
              <a:rPr lang="en-US" sz="900" b="1" dirty="0"/>
              <a:t>Distance Metric</a:t>
            </a:r>
            <a:r>
              <a:rPr lang="en-US" sz="900" dirty="0"/>
              <a:t>: Euclidean distance, used to measure how far data points are from the centroids.</a:t>
            </a:r>
          </a:p>
          <a:p>
            <a:pPr lvl="1">
              <a:buFont typeface="Arial" panose="020B0604020202020204" pitchFamily="34" charset="0"/>
              <a:buChar char="•"/>
            </a:pPr>
            <a:r>
              <a:rPr lang="en-US" sz="900" b="1" dirty="0"/>
              <a:t>Convergence</a:t>
            </a:r>
            <a:r>
              <a:rPr lang="en-US" sz="900" dirty="0"/>
              <a:t>: The algorithm stops when the centroids no longer move significantly between iterations, or after a fixed number of iterations.</a:t>
            </a:r>
          </a:p>
          <a:p>
            <a:endParaRPr lang="en-IN" sz="4000" dirty="0"/>
          </a:p>
        </p:txBody>
      </p:sp>
      <p:sp>
        <p:nvSpPr>
          <p:cNvPr id="4" name="Content Placeholder 3">
            <a:extLst>
              <a:ext uri="{FF2B5EF4-FFF2-40B4-BE49-F238E27FC236}">
                <a16:creationId xmlns:a16="http://schemas.microsoft.com/office/drawing/2014/main" id="{606BEF12-FEB9-3A08-6804-976594D6D96A}"/>
              </a:ext>
            </a:extLst>
          </p:cNvPr>
          <p:cNvSpPr>
            <a:spLocks noGrp="1"/>
          </p:cNvSpPr>
          <p:nvPr>
            <p:ph sz="half" idx="2"/>
          </p:nvPr>
        </p:nvSpPr>
        <p:spPr/>
        <p:txBody>
          <a:bodyPr/>
          <a:lstStyle/>
          <a:p>
            <a:r>
              <a:rPr lang="en-US" sz="1200" b="1" dirty="0"/>
              <a:t>Visual Example:</a:t>
            </a:r>
          </a:p>
          <a:p>
            <a:r>
              <a:rPr lang="en-US" sz="1200" dirty="0"/>
              <a:t>Imagine you have a 2D dataset. K-means will:</a:t>
            </a:r>
          </a:p>
          <a:p>
            <a:pPr>
              <a:buFont typeface="Arial" panose="020B0604020202020204" pitchFamily="34" charset="0"/>
              <a:buChar char="•"/>
            </a:pPr>
            <a:r>
              <a:rPr lang="en-US" sz="1200" dirty="0"/>
              <a:t>Start by randomly picking </a:t>
            </a:r>
            <a:r>
              <a:rPr lang="en-US" sz="1200" b="1" dirty="0"/>
              <a:t>K points</a:t>
            </a:r>
            <a:r>
              <a:rPr lang="en-US" sz="1200" dirty="0"/>
              <a:t> as cluster centers.</a:t>
            </a:r>
          </a:p>
          <a:p>
            <a:pPr>
              <a:buFont typeface="Arial" panose="020B0604020202020204" pitchFamily="34" charset="0"/>
              <a:buChar char="•"/>
            </a:pPr>
            <a:r>
              <a:rPr lang="en-US" sz="1200" dirty="0"/>
              <a:t>Assign each data point to the nearest centroid.</a:t>
            </a:r>
          </a:p>
          <a:p>
            <a:pPr>
              <a:buFont typeface="Arial" panose="020B0604020202020204" pitchFamily="34" charset="0"/>
              <a:buChar char="•"/>
            </a:pPr>
            <a:r>
              <a:rPr lang="en-US" sz="1200" dirty="0"/>
              <a:t>Recalculate the centroid of each cluster based on the assigned points.</a:t>
            </a:r>
          </a:p>
          <a:p>
            <a:pPr>
              <a:buFont typeface="Arial" panose="020B0604020202020204" pitchFamily="34" charset="0"/>
              <a:buChar char="•"/>
            </a:pPr>
            <a:r>
              <a:rPr lang="en-US" sz="1200" dirty="0"/>
              <a:t>Repeat this until the centroids stop changing, resulting in distinct clusters.</a:t>
            </a:r>
          </a:p>
          <a:p>
            <a:endParaRPr lang="en-IN" sz="1200" dirty="0"/>
          </a:p>
        </p:txBody>
      </p:sp>
    </p:spTree>
    <p:extLst>
      <p:ext uri="{BB962C8B-B14F-4D97-AF65-F5344CB8AC3E}">
        <p14:creationId xmlns:p14="http://schemas.microsoft.com/office/powerpoint/2010/main" val="26381863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639FA-7E20-6B1A-3A64-5F6075EF494E}"/>
              </a:ext>
            </a:extLst>
          </p:cNvPr>
          <p:cNvSpPr>
            <a:spLocks noGrp="1"/>
          </p:cNvSpPr>
          <p:nvPr>
            <p:ph type="title"/>
          </p:nvPr>
        </p:nvSpPr>
        <p:spPr/>
        <p:txBody>
          <a:bodyPr/>
          <a:lstStyle/>
          <a:p>
            <a:r>
              <a:rPr lang="en-US" sz="3600" b="1" dirty="0"/>
              <a:t>Mean Shift</a:t>
            </a:r>
            <a:endParaRPr lang="en-IN" dirty="0"/>
          </a:p>
        </p:txBody>
      </p:sp>
      <p:sp>
        <p:nvSpPr>
          <p:cNvPr id="3" name="Content Placeholder 2">
            <a:extLst>
              <a:ext uri="{FF2B5EF4-FFF2-40B4-BE49-F238E27FC236}">
                <a16:creationId xmlns:a16="http://schemas.microsoft.com/office/drawing/2014/main" id="{D1DE907D-8A16-4B04-FAF7-9705193651C6}"/>
              </a:ext>
            </a:extLst>
          </p:cNvPr>
          <p:cNvSpPr>
            <a:spLocks noGrp="1"/>
          </p:cNvSpPr>
          <p:nvPr>
            <p:ph sz="half" idx="1"/>
          </p:nvPr>
        </p:nvSpPr>
        <p:spPr>
          <a:xfrm>
            <a:off x="568569" y="1174750"/>
            <a:ext cx="5384800" cy="4953000"/>
          </a:xfrm>
        </p:spPr>
        <p:txBody>
          <a:bodyPr/>
          <a:lstStyle/>
          <a:p>
            <a:r>
              <a:rPr lang="en-US" sz="1600" b="1" dirty="0"/>
              <a:t>Mean Shift works</a:t>
            </a:r>
            <a:r>
              <a:rPr lang="en-US" sz="1600" dirty="0"/>
              <a:t> and how it forms clusters:</a:t>
            </a:r>
          </a:p>
          <a:p>
            <a:r>
              <a:rPr lang="en-US" sz="1600" b="1" dirty="0"/>
              <a:t>1. Start with Data Points:</a:t>
            </a:r>
          </a:p>
          <a:p>
            <a:pPr lvl="1">
              <a:buFont typeface="Arial" panose="020B0604020202020204" pitchFamily="34" charset="0"/>
              <a:buChar char="•"/>
            </a:pPr>
            <a:r>
              <a:rPr lang="en-US" sz="1000" dirty="0"/>
              <a:t>You have a set of data points (say </a:t>
            </a:r>
            <a:r>
              <a:rPr lang="en-US" sz="1000" b="1" dirty="0"/>
              <a:t>N</a:t>
            </a:r>
            <a:r>
              <a:rPr lang="en-US" sz="1000" dirty="0"/>
              <a:t> points).</a:t>
            </a:r>
          </a:p>
          <a:p>
            <a:r>
              <a:rPr lang="en-US" sz="1600" b="1" dirty="0"/>
              <a:t>2. Place Windows on Points:</a:t>
            </a:r>
          </a:p>
          <a:p>
            <a:pPr lvl="1">
              <a:buFont typeface="Arial" panose="020B0604020202020204" pitchFamily="34" charset="0"/>
              <a:buChar char="•"/>
            </a:pPr>
            <a:r>
              <a:rPr lang="en-US" sz="1000" dirty="0"/>
              <a:t>Each data point gets its own window (kernel), starting at its position.</a:t>
            </a:r>
          </a:p>
          <a:p>
            <a:pPr lvl="1">
              <a:buFont typeface="Arial" panose="020B0604020202020204" pitchFamily="34" charset="0"/>
              <a:buChar char="•"/>
            </a:pPr>
            <a:r>
              <a:rPr lang="en-US" sz="1000" dirty="0"/>
              <a:t>The number of windows is equal to the number of data points.</a:t>
            </a:r>
          </a:p>
          <a:p>
            <a:r>
              <a:rPr lang="en-US" sz="1600" b="1" dirty="0"/>
              <a:t>3. Shift the Window:</a:t>
            </a:r>
          </a:p>
          <a:p>
            <a:pPr lvl="1">
              <a:buFont typeface="Arial" panose="020B0604020202020204" pitchFamily="34" charset="0"/>
              <a:buChar char="•"/>
            </a:pPr>
            <a:r>
              <a:rPr lang="en-US" sz="1000" dirty="0"/>
              <a:t>For each window, compute the </a:t>
            </a:r>
            <a:r>
              <a:rPr lang="en-US" sz="1000" b="1" dirty="0"/>
              <a:t>mean</a:t>
            </a:r>
            <a:r>
              <a:rPr lang="en-US" sz="1000" dirty="0"/>
              <a:t> of all points inside the window.</a:t>
            </a:r>
          </a:p>
          <a:p>
            <a:pPr lvl="1">
              <a:buFont typeface="Arial" panose="020B0604020202020204" pitchFamily="34" charset="0"/>
              <a:buChar char="•"/>
            </a:pPr>
            <a:r>
              <a:rPr lang="en-US" sz="1000" dirty="0"/>
              <a:t>Move the window center to this mean. Repeat until the window stabilizes (i.e., stops moving).</a:t>
            </a:r>
          </a:p>
          <a:p>
            <a:r>
              <a:rPr lang="en-US" sz="1600" b="1" dirty="0"/>
              <a:t>4. Convergence:</a:t>
            </a:r>
          </a:p>
          <a:p>
            <a:pPr lvl="1">
              <a:buFont typeface="Arial" panose="020B0604020202020204" pitchFamily="34" charset="0"/>
              <a:buChar char="•"/>
            </a:pPr>
            <a:r>
              <a:rPr lang="en-US" sz="1000" dirty="0"/>
              <a:t>After several iterations, each window converges to a </a:t>
            </a:r>
            <a:r>
              <a:rPr lang="en-US" sz="1000" b="1" dirty="0"/>
              <a:t>local density peak</a:t>
            </a:r>
            <a:r>
              <a:rPr lang="en-US" sz="1000" dirty="0"/>
              <a:t> (the highest concentration of nearby points).</a:t>
            </a:r>
          </a:p>
          <a:p>
            <a:r>
              <a:rPr lang="en-US" sz="1600" b="1" dirty="0"/>
              <a:t>5. Form Clusters:</a:t>
            </a:r>
          </a:p>
          <a:p>
            <a:pPr lvl="1">
              <a:buFont typeface="Arial" panose="020B0604020202020204" pitchFamily="34" charset="0"/>
              <a:buChar char="•"/>
            </a:pPr>
            <a:r>
              <a:rPr lang="en-US" sz="1000" dirty="0"/>
              <a:t>Points that converge to the same mean (or nearby) are grouped into the same </a:t>
            </a:r>
            <a:r>
              <a:rPr lang="en-US" sz="1000" b="1" dirty="0"/>
              <a:t>cluster</a:t>
            </a:r>
            <a:r>
              <a:rPr lang="en-US" sz="1000" dirty="0"/>
              <a:t>.</a:t>
            </a:r>
          </a:p>
          <a:p>
            <a:pPr lvl="1">
              <a:buFont typeface="Arial" panose="020B0604020202020204" pitchFamily="34" charset="0"/>
              <a:buChar char="•"/>
            </a:pPr>
            <a:r>
              <a:rPr lang="en-US" sz="1000" dirty="0"/>
              <a:t>Clusters are formed around the regions where the data points "bunch up."</a:t>
            </a:r>
          </a:p>
          <a:p>
            <a:r>
              <a:rPr lang="en-US" sz="1600" b="1" dirty="0"/>
              <a:t>6. Final Clusters:</a:t>
            </a:r>
          </a:p>
          <a:p>
            <a:pPr lvl="1">
              <a:buFont typeface="Arial" panose="020B0604020202020204" pitchFamily="34" charset="0"/>
              <a:buChar char="•"/>
            </a:pPr>
            <a:r>
              <a:rPr lang="en-US" sz="1000" dirty="0"/>
              <a:t>The algorithm produces clusters based on the density peaks, and each cluster center corresponds to a converged window.</a:t>
            </a:r>
          </a:p>
          <a:p>
            <a:r>
              <a:rPr lang="en-US" sz="1600" b="1" dirty="0"/>
              <a:t>Key Points</a:t>
            </a:r>
            <a:r>
              <a:rPr lang="en-US" sz="1600" dirty="0"/>
              <a:t>:</a:t>
            </a:r>
          </a:p>
          <a:p>
            <a:pPr lvl="1">
              <a:buFont typeface="Arial" panose="020B0604020202020204" pitchFamily="34" charset="0"/>
              <a:buChar char="•"/>
            </a:pPr>
            <a:r>
              <a:rPr lang="en-US" sz="1000" b="1" dirty="0"/>
              <a:t>Number of clusters</a:t>
            </a:r>
            <a:r>
              <a:rPr lang="en-US" sz="1000" dirty="0"/>
              <a:t> depends on the data and the bandwidth parameter (larger bandwidth = fewer clusters, smaller bandwidth = more clusters).</a:t>
            </a:r>
          </a:p>
          <a:p>
            <a:endParaRPr lang="en-IN" sz="1400" dirty="0"/>
          </a:p>
        </p:txBody>
      </p:sp>
      <p:sp>
        <p:nvSpPr>
          <p:cNvPr id="4" name="Content Placeholder 3">
            <a:extLst>
              <a:ext uri="{FF2B5EF4-FFF2-40B4-BE49-F238E27FC236}">
                <a16:creationId xmlns:a16="http://schemas.microsoft.com/office/drawing/2014/main" id="{D0CD17CE-8C7A-B5C0-AEAF-AD3232441049}"/>
              </a:ext>
            </a:extLst>
          </p:cNvPr>
          <p:cNvSpPr>
            <a:spLocks noGrp="1"/>
          </p:cNvSpPr>
          <p:nvPr>
            <p:ph sz="half" idx="2"/>
          </p:nvPr>
        </p:nvSpPr>
        <p:spPr/>
        <p:txBody>
          <a:bodyPr/>
          <a:lstStyle/>
          <a:p>
            <a:endParaRPr lang="en-IN" dirty="0"/>
          </a:p>
        </p:txBody>
      </p:sp>
    </p:spTree>
    <p:extLst>
      <p:ext uri="{BB962C8B-B14F-4D97-AF65-F5344CB8AC3E}">
        <p14:creationId xmlns:p14="http://schemas.microsoft.com/office/powerpoint/2010/main" val="1633670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8E03D-9FD4-D254-A8A7-D59341DA9362}"/>
              </a:ext>
            </a:extLst>
          </p:cNvPr>
          <p:cNvSpPr>
            <a:spLocks noGrp="1"/>
          </p:cNvSpPr>
          <p:nvPr>
            <p:ph type="title"/>
          </p:nvPr>
        </p:nvSpPr>
        <p:spPr/>
        <p:txBody>
          <a:bodyPr/>
          <a:lstStyle/>
          <a:p>
            <a:r>
              <a:rPr lang="en-US" sz="2400" b="1" dirty="0"/>
              <a:t>Hierarchical Clustering</a:t>
            </a:r>
            <a:endParaRPr lang="en-IN" sz="9600" dirty="0"/>
          </a:p>
        </p:txBody>
      </p:sp>
      <p:sp>
        <p:nvSpPr>
          <p:cNvPr id="3" name="Content Placeholder 2">
            <a:extLst>
              <a:ext uri="{FF2B5EF4-FFF2-40B4-BE49-F238E27FC236}">
                <a16:creationId xmlns:a16="http://schemas.microsoft.com/office/drawing/2014/main" id="{69E2C3F7-1D9D-B61C-02CE-9E7DEA55B1AE}"/>
              </a:ext>
            </a:extLst>
          </p:cNvPr>
          <p:cNvSpPr>
            <a:spLocks noGrp="1"/>
          </p:cNvSpPr>
          <p:nvPr>
            <p:ph sz="half" idx="1"/>
          </p:nvPr>
        </p:nvSpPr>
        <p:spPr/>
        <p:txBody>
          <a:bodyPr/>
          <a:lstStyle/>
          <a:p>
            <a:pPr marL="0" indent="0">
              <a:buNone/>
            </a:pPr>
            <a:r>
              <a:rPr lang="en-US" sz="900" b="1" dirty="0"/>
              <a:t>Hierarchical Clustering</a:t>
            </a:r>
            <a:r>
              <a:rPr lang="en-US" sz="900" dirty="0"/>
              <a:t> is another popular unsupervised clustering algorithm that builds a hierarchy of clusters, often represented as a </a:t>
            </a:r>
            <a:r>
              <a:rPr lang="en-US" sz="900" b="1" dirty="0"/>
              <a:t>dendrogram</a:t>
            </a:r>
            <a:r>
              <a:rPr lang="en-US" sz="900" dirty="0"/>
              <a:t> (a tree-like diagram). Unlike K-means, hierarchical clustering doesn't require you to specify the number of clusters in advance. It can either work by </a:t>
            </a:r>
            <a:r>
              <a:rPr lang="en-US" sz="900" b="1" dirty="0"/>
              <a:t>bottom-up</a:t>
            </a:r>
            <a:r>
              <a:rPr lang="en-US" sz="900" dirty="0"/>
              <a:t> or </a:t>
            </a:r>
            <a:r>
              <a:rPr lang="en-US" sz="900" b="1" dirty="0"/>
              <a:t>top-down</a:t>
            </a:r>
            <a:r>
              <a:rPr lang="en-US" sz="900" dirty="0"/>
              <a:t> approaches.</a:t>
            </a:r>
          </a:p>
          <a:p>
            <a:r>
              <a:rPr lang="en-US" sz="900" b="1" dirty="0"/>
              <a:t>Two Types of Hierarchical Clustering:</a:t>
            </a:r>
          </a:p>
          <a:p>
            <a:pPr>
              <a:buFont typeface="+mj-lt"/>
              <a:buAutoNum type="arabicPeriod"/>
            </a:pPr>
            <a:r>
              <a:rPr lang="en-US" sz="900" b="1" dirty="0"/>
              <a:t>Agglomerative (Bottom-Up)</a:t>
            </a:r>
            <a:r>
              <a:rPr lang="en-US" sz="900" dirty="0"/>
              <a:t>:</a:t>
            </a:r>
            <a:br>
              <a:rPr lang="en-US" sz="900" dirty="0"/>
            </a:br>
            <a:r>
              <a:rPr lang="en-US" sz="900" dirty="0"/>
              <a:t>Starts with each data point as its own cluster and progressively merges the closest clusters.</a:t>
            </a:r>
          </a:p>
          <a:p>
            <a:pPr>
              <a:buFont typeface="+mj-lt"/>
              <a:buAutoNum type="arabicPeriod"/>
            </a:pPr>
            <a:r>
              <a:rPr lang="en-US" sz="900" b="1" dirty="0"/>
              <a:t>Divisive (Top-Down)</a:t>
            </a:r>
            <a:r>
              <a:rPr lang="en-US" sz="900" dirty="0"/>
              <a:t>:</a:t>
            </a:r>
            <a:br>
              <a:rPr lang="en-US" sz="900" dirty="0"/>
            </a:br>
            <a:r>
              <a:rPr lang="en-US" sz="900" dirty="0"/>
              <a:t>Starts with all points in one large cluster and progressively splits the clusters.</a:t>
            </a:r>
          </a:p>
          <a:p>
            <a:pPr>
              <a:buFont typeface="+mj-lt"/>
              <a:buAutoNum type="arabicPeriod"/>
            </a:pPr>
            <a:endParaRPr lang="en-US" sz="900" dirty="0"/>
          </a:p>
          <a:p>
            <a:r>
              <a:rPr lang="en-US" sz="900" dirty="0"/>
              <a:t>Agglomerative clustering is the most commonly used type of hierarchical clustering, so we'll focus on that.</a:t>
            </a:r>
          </a:p>
          <a:p>
            <a:endParaRPr lang="en-US" sz="900" dirty="0"/>
          </a:p>
          <a:p>
            <a:pPr marL="0" indent="0">
              <a:buNone/>
            </a:pPr>
            <a:r>
              <a:rPr lang="en-US" sz="900" b="1" dirty="0"/>
              <a:t>Steps of Agglomerative Hierarchical Clustering:</a:t>
            </a:r>
          </a:p>
          <a:p>
            <a:pPr>
              <a:buFont typeface="+mj-lt"/>
              <a:buAutoNum type="arabicPeriod"/>
            </a:pPr>
            <a:r>
              <a:rPr lang="en-US" sz="900" b="1" dirty="0"/>
              <a:t>Start with individual data points as clusters</a:t>
            </a:r>
            <a:r>
              <a:rPr lang="en-US" sz="900" dirty="0"/>
              <a:t>:</a:t>
            </a:r>
            <a:br>
              <a:rPr lang="en-US" sz="900" dirty="0"/>
            </a:br>
            <a:r>
              <a:rPr lang="en-US" sz="900" dirty="0"/>
              <a:t>Each data point is considered its own cluster.</a:t>
            </a:r>
          </a:p>
          <a:p>
            <a:pPr>
              <a:buFont typeface="+mj-lt"/>
              <a:buAutoNum type="arabicPeriod"/>
            </a:pPr>
            <a:r>
              <a:rPr lang="en-US" sz="900" b="1" dirty="0"/>
              <a:t>Compute the similarity (distance) between all pairs of clusters</a:t>
            </a:r>
            <a:r>
              <a:rPr lang="en-US" sz="900" dirty="0"/>
              <a:t>:</a:t>
            </a:r>
          </a:p>
          <a:p>
            <a:pPr marL="742950" lvl="1" indent="-285750">
              <a:buFont typeface="+mj-lt"/>
              <a:buAutoNum type="arabicPeriod"/>
            </a:pPr>
            <a:r>
              <a:rPr lang="en-US" sz="800" dirty="0"/>
              <a:t>This is typically done using a distance metric, such as </a:t>
            </a:r>
            <a:r>
              <a:rPr lang="en-US" sz="800" b="1" dirty="0"/>
              <a:t>Euclidean distance</a:t>
            </a:r>
            <a:r>
              <a:rPr lang="en-US" sz="800" dirty="0"/>
              <a:t> or </a:t>
            </a:r>
            <a:r>
              <a:rPr lang="en-US" sz="800" b="1" dirty="0"/>
              <a:t>Manhattan distance</a:t>
            </a:r>
            <a:r>
              <a:rPr lang="en-US" sz="800" dirty="0"/>
              <a:t>.</a:t>
            </a:r>
          </a:p>
          <a:p>
            <a:pPr marL="742950" lvl="1" indent="-285750">
              <a:buFont typeface="+mj-lt"/>
              <a:buAutoNum type="arabicPeriod"/>
            </a:pPr>
            <a:r>
              <a:rPr lang="en-US" sz="800" dirty="0"/>
              <a:t>Several linkage methods can be used to calculate the distance between clusters (more on that below).</a:t>
            </a:r>
          </a:p>
          <a:p>
            <a:pPr>
              <a:buFont typeface="+mj-lt"/>
              <a:buAutoNum type="arabicPeriod"/>
            </a:pPr>
            <a:r>
              <a:rPr lang="en-US" sz="900" b="1" dirty="0"/>
              <a:t>Merge the closest clusters</a:t>
            </a:r>
            <a:r>
              <a:rPr lang="en-US" sz="900" dirty="0"/>
              <a:t>:</a:t>
            </a:r>
            <a:br>
              <a:rPr lang="en-US" sz="900" dirty="0"/>
            </a:br>
            <a:r>
              <a:rPr lang="en-US" sz="900" dirty="0"/>
              <a:t>Identify the two closest clusters and merge them into one cluster.</a:t>
            </a:r>
          </a:p>
          <a:p>
            <a:pPr>
              <a:buFont typeface="+mj-lt"/>
              <a:buAutoNum type="arabicPeriod"/>
            </a:pPr>
            <a:r>
              <a:rPr lang="en-US" sz="900" b="1" dirty="0"/>
              <a:t>Repeat</a:t>
            </a:r>
            <a:r>
              <a:rPr lang="en-US" sz="900" dirty="0"/>
              <a:t>:</a:t>
            </a:r>
            <a:br>
              <a:rPr lang="en-US" sz="900" dirty="0"/>
            </a:br>
            <a:r>
              <a:rPr lang="en-US" sz="900" dirty="0"/>
              <a:t>Continue to merge the closest clusters until all points are in a single cluster or until the desired number of clusters is achieved.</a:t>
            </a:r>
          </a:p>
          <a:p>
            <a:pPr>
              <a:buFont typeface="+mj-lt"/>
              <a:buAutoNum type="arabicPeriod"/>
            </a:pPr>
            <a:r>
              <a:rPr lang="en-US" sz="900" b="1" dirty="0"/>
              <a:t>Build the dendrogram</a:t>
            </a:r>
            <a:r>
              <a:rPr lang="en-US" sz="900" dirty="0"/>
              <a:t>:</a:t>
            </a:r>
            <a:br>
              <a:rPr lang="en-US" sz="900" dirty="0"/>
            </a:br>
            <a:r>
              <a:rPr lang="en-US" sz="900" dirty="0"/>
              <a:t>The process of merging clusters is visualized in a dendrogram. Each merge is represented as a branch, with the distance between merged clusters indicated by the vertical axis.</a:t>
            </a:r>
          </a:p>
          <a:p>
            <a:pPr marL="0" indent="0">
              <a:buNone/>
            </a:pPr>
            <a:endParaRPr lang="en-US" sz="900" b="1" dirty="0"/>
          </a:p>
          <a:p>
            <a:endParaRPr lang="en-IN" sz="900" dirty="0"/>
          </a:p>
        </p:txBody>
      </p:sp>
      <p:sp>
        <p:nvSpPr>
          <p:cNvPr id="4" name="Content Placeholder 3">
            <a:extLst>
              <a:ext uri="{FF2B5EF4-FFF2-40B4-BE49-F238E27FC236}">
                <a16:creationId xmlns:a16="http://schemas.microsoft.com/office/drawing/2014/main" id="{E2224FC0-1DCD-0447-BA65-A93FB2DEDA98}"/>
              </a:ext>
            </a:extLst>
          </p:cNvPr>
          <p:cNvSpPr>
            <a:spLocks noGrp="1"/>
          </p:cNvSpPr>
          <p:nvPr>
            <p:ph sz="half" idx="2"/>
          </p:nvPr>
        </p:nvSpPr>
        <p:spPr/>
        <p:txBody>
          <a:bodyPr/>
          <a:lstStyle/>
          <a:p>
            <a:pPr marL="0" indent="0">
              <a:buNone/>
            </a:pPr>
            <a:endParaRPr lang="en-US" sz="1000" b="1" dirty="0"/>
          </a:p>
          <a:p>
            <a:pPr marL="0" indent="0">
              <a:buNone/>
            </a:pPr>
            <a:r>
              <a:rPr lang="en-US" sz="1000" b="1" dirty="0"/>
              <a:t>Linkage Methods (to calculate distance between clusters):</a:t>
            </a:r>
          </a:p>
          <a:p>
            <a:pPr>
              <a:buFont typeface="+mj-lt"/>
              <a:buAutoNum type="arabicPeriod"/>
            </a:pPr>
            <a:r>
              <a:rPr lang="en-US" sz="1000" b="1" dirty="0"/>
              <a:t>Single Linkage</a:t>
            </a:r>
            <a:r>
              <a:rPr lang="en-US" sz="1000" dirty="0"/>
              <a:t>:</a:t>
            </a:r>
            <a:br>
              <a:rPr lang="en-US" sz="1000" dirty="0"/>
            </a:br>
            <a:r>
              <a:rPr lang="en-US" sz="1000" dirty="0"/>
              <a:t>The distance between two clusters is the shortest distance between points in the clusters (i.e., nearest neighbors).</a:t>
            </a:r>
          </a:p>
          <a:p>
            <a:pPr>
              <a:buFont typeface="+mj-lt"/>
              <a:buAutoNum type="arabicPeriod"/>
            </a:pPr>
            <a:r>
              <a:rPr lang="en-US" sz="1000" b="1" dirty="0"/>
              <a:t>Complete Linkage</a:t>
            </a:r>
            <a:r>
              <a:rPr lang="en-US" sz="1000" dirty="0"/>
              <a:t>:</a:t>
            </a:r>
            <a:br>
              <a:rPr lang="en-US" sz="1000" dirty="0"/>
            </a:br>
            <a:r>
              <a:rPr lang="en-US" sz="1000" dirty="0"/>
              <a:t>The distance between two clusters is the longest distance between points in the clusters (i.e., farthest neighbors).</a:t>
            </a:r>
          </a:p>
          <a:p>
            <a:pPr>
              <a:buFont typeface="+mj-lt"/>
              <a:buAutoNum type="arabicPeriod"/>
            </a:pPr>
            <a:r>
              <a:rPr lang="en-US" sz="1000" b="1" dirty="0"/>
              <a:t>Average Linkage</a:t>
            </a:r>
            <a:r>
              <a:rPr lang="en-US" sz="1000" dirty="0"/>
              <a:t>:</a:t>
            </a:r>
            <a:br>
              <a:rPr lang="en-US" sz="1000" dirty="0"/>
            </a:br>
            <a:r>
              <a:rPr lang="en-US" sz="1000" dirty="0"/>
              <a:t>The distance between two clusters is the average distance between all pairs of points from each cluster.</a:t>
            </a:r>
          </a:p>
          <a:p>
            <a:pPr>
              <a:buFont typeface="+mj-lt"/>
              <a:buAutoNum type="arabicPeriod"/>
            </a:pPr>
            <a:r>
              <a:rPr lang="en-US" sz="1000" b="1" dirty="0"/>
              <a:t>Ward’s Method</a:t>
            </a:r>
            <a:r>
              <a:rPr lang="en-US" sz="1000" dirty="0"/>
              <a:t>:</a:t>
            </a:r>
            <a:br>
              <a:rPr lang="en-US" sz="1000" dirty="0"/>
            </a:br>
            <a:r>
              <a:rPr lang="en-US" sz="1000" dirty="0"/>
              <a:t>This minimizes the total within-cluster variance and is often preferred because it tends to create compact, spherical clusters.</a:t>
            </a:r>
          </a:p>
          <a:p>
            <a:pPr marL="0" indent="0">
              <a:buNone/>
            </a:pPr>
            <a:endParaRPr lang="en-US" sz="1000" b="1" dirty="0"/>
          </a:p>
          <a:p>
            <a:pPr marL="0" indent="0">
              <a:buNone/>
            </a:pPr>
            <a:endParaRPr lang="en-US" sz="1000" b="1" dirty="0"/>
          </a:p>
          <a:p>
            <a:pPr marL="0" indent="0">
              <a:buNone/>
            </a:pPr>
            <a:r>
              <a:rPr lang="en-US" sz="1000" b="1" dirty="0"/>
              <a:t>Dendrogram:</a:t>
            </a:r>
          </a:p>
          <a:p>
            <a:r>
              <a:rPr lang="en-US" sz="1000" dirty="0"/>
              <a:t>A </a:t>
            </a:r>
            <a:r>
              <a:rPr lang="en-US" sz="1000" b="1" dirty="0"/>
              <a:t>dendrogram</a:t>
            </a:r>
            <a:r>
              <a:rPr lang="en-US" sz="1000" dirty="0"/>
              <a:t> is a tree-like diagram used to represent the arrangement of clusters. The height of the branches indicates the distance at which clusters are merged.</a:t>
            </a:r>
          </a:p>
          <a:p>
            <a:endParaRPr lang="en-US" sz="1000" b="1" dirty="0"/>
          </a:p>
          <a:p>
            <a:pPr marL="0" indent="0">
              <a:buNone/>
            </a:pPr>
            <a:endParaRPr lang="en-US" sz="1000" b="1" dirty="0"/>
          </a:p>
          <a:p>
            <a:pPr marL="0" indent="0">
              <a:buNone/>
            </a:pPr>
            <a:r>
              <a:rPr lang="en-US" sz="1000" b="1" dirty="0"/>
              <a:t>How to Choose the Number of Clusters:</a:t>
            </a:r>
          </a:p>
          <a:p>
            <a:pPr>
              <a:buFont typeface="Arial" panose="020B0604020202020204" pitchFamily="34" charset="0"/>
              <a:buChar char="•"/>
            </a:pPr>
            <a:r>
              <a:rPr lang="en-US" sz="1000" dirty="0"/>
              <a:t>You can </a:t>
            </a:r>
            <a:r>
              <a:rPr lang="en-US" sz="1000" b="1" dirty="0"/>
              <a:t>cut the dendrogram</a:t>
            </a:r>
            <a:r>
              <a:rPr lang="en-US" sz="1000" dirty="0"/>
              <a:t> at a certain level to decide the number of clusters.</a:t>
            </a:r>
          </a:p>
          <a:p>
            <a:pPr>
              <a:buFont typeface="Arial" panose="020B0604020202020204" pitchFamily="34" charset="0"/>
              <a:buChar char="•"/>
            </a:pPr>
            <a:r>
              <a:rPr lang="en-US" sz="1000" b="1" dirty="0"/>
              <a:t>The "elbow" method</a:t>
            </a:r>
            <a:r>
              <a:rPr lang="en-US" sz="1000" dirty="0"/>
              <a:t>: Look for the point where the distance between clusters increases significantly — this might suggest a good place to cut the tree.</a:t>
            </a:r>
          </a:p>
          <a:p>
            <a:endParaRPr lang="en-IN" sz="4000" dirty="0"/>
          </a:p>
        </p:txBody>
      </p:sp>
    </p:spTree>
    <p:extLst>
      <p:ext uri="{BB962C8B-B14F-4D97-AF65-F5344CB8AC3E}">
        <p14:creationId xmlns:p14="http://schemas.microsoft.com/office/powerpoint/2010/main" val="26151375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B9C2D-77AA-02DC-E8AA-F1B574CF61D3}"/>
              </a:ext>
            </a:extLst>
          </p:cNvPr>
          <p:cNvSpPr>
            <a:spLocks noGrp="1"/>
          </p:cNvSpPr>
          <p:nvPr>
            <p:ph type="title"/>
          </p:nvPr>
        </p:nvSpPr>
        <p:spPr/>
        <p:txBody>
          <a:bodyPr/>
          <a:lstStyle/>
          <a:p>
            <a:r>
              <a:rPr lang="en-US" sz="2000" b="1" dirty="0"/>
              <a:t>DBSCAN (Density-Based Spatial Clustering of Applications with Noise)</a:t>
            </a:r>
            <a:endParaRPr lang="en-IN" sz="2000" dirty="0"/>
          </a:p>
        </p:txBody>
      </p:sp>
      <p:sp>
        <p:nvSpPr>
          <p:cNvPr id="3" name="Content Placeholder 2">
            <a:extLst>
              <a:ext uri="{FF2B5EF4-FFF2-40B4-BE49-F238E27FC236}">
                <a16:creationId xmlns:a16="http://schemas.microsoft.com/office/drawing/2014/main" id="{49A4041D-E269-5A92-5A34-905D59140B80}"/>
              </a:ext>
            </a:extLst>
          </p:cNvPr>
          <p:cNvSpPr>
            <a:spLocks noGrp="1"/>
          </p:cNvSpPr>
          <p:nvPr>
            <p:ph sz="half" idx="1"/>
          </p:nvPr>
        </p:nvSpPr>
        <p:spPr/>
        <p:txBody>
          <a:bodyPr/>
          <a:lstStyle/>
          <a:p>
            <a:pPr marL="0" indent="0">
              <a:buNone/>
            </a:pPr>
            <a:r>
              <a:rPr lang="en-US" sz="1400" b="1" dirty="0"/>
              <a:t>DBSCAN (Density-Based Spatial Clustering of Applications with Noise)</a:t>
            </a:r>
            <a:r>
              <a:rPr lang="en-US" sz="1400" dirty="0"/>
              <a:t> is a powerful clustering algorithm that identifies clusters of data points based on their density. Unlike K-means, DBSCAN can discover clusters of </a:t>
            </a:r>
            <a:r>
              <a:rPr lang="en-US" sz="1400" b="1" dirty="0"/>
              <a:t>arbitrary shapes</a:t>
            </a:r>
            <a:r>
              <a:rPr lang="en-US" sz="1400" dirty="0"/>
              <a:t> and is good at handling </a:t>
            </a:r>
            <a:r>
              <a:rPr lang="en-US" sz="1400" b="1" dirty="0"/>
              <a:t>outliers</a:t>
            </a:r>
            <a:r>
              <a:rPr lang="en-US" sz="1400" dirty="0"/>
              <a:t> (points that don't belong to any cluster).</a:t>
            </a:r>
          </a:p>
          <a:p>
            <a:pPr marL="0" indent="0">
              <a:buNone/>
            </a:pPr>
            <a:endParaRPr lang="en-US" sz="1400" b="1" dirty="0"/>
          </a:p>
          <a:p>
            <a:pPr marL="0" indent="0">
              <a:buNone/>
            </a:pPr>
            <a:r>
              <a:rPr lang="en-US" sz="1400" b="1" dirty="0"/>
              <a:t>Key Concepts of DBSCAN:</a:t>
            </a:r>
          </a:p>
          <a:p>
            <a:pPr>
              <a:buFont typeface="Arial" panose="020B0604020202020204" pitchFamily="34" charset="0"/>
              <a:buChar char="•"/>
            </a:pPr>
            <a:r>
              <a:rPr lang="en-US" sz="1400" b="1" dirty="0"/>
              <a:t>Core Points</a:t>
            </a:r>
            <a:r>
              <a:rPr lang="en-US" sz="1400" dirty="0"/>
              <a:t>: Points that have at least </a:t>
            </a:r>
            <a:r>
              <a:rPr lang="en-US" sz="1400" b="1" dirty="0" err="1"/>
              <a:t>minPts</a:t>
            </a:r>
            <a:r>
              <a:rPr lang="en-US" sz="1400" dirty="0"/>
              <a:t> points within a given </a:t>
            </a:r>
            <a:r>
              <a:rPr lang="en-US" sz="1400" b="1" dirty="0"/>
              <a:t>epsilon (ε)</a:t>
            </a:r>
            <a:r>
              <a:rPr lang="en-US" sz="1400" dirty="0"/>
              <a:t> radius.</a:t>
            </a:r>
          </a:p>
          <a:p>
            <a:pPr>
              <a:buFont typeface="Arial" panose="020B0604020202020204" pitchFamily="34" charset="0"/>
              <a:buChar char="•"/>
            </a:pPr>
            <a:r>
              <a:rPr lang="en-US" sz="1400" b="1" dirty="0"/>
              <a:t>Border Points</a:t>
            </a:r>
            <a:r>
              <a:rPr lang="en-US" sz="1400" dirty="0"/>
              <a:t>: Points that are not core points but are within the ε radius of a core point.</a:t>
            </a:r>
          </a:p>
          <a:p>
            <a:pPr>
              <a:buFont typeface="Arial" panose="020B0604020202020204" pitchFamily="34" charset="0"/>
              <a:buChar char="•"/>
            </a:pPr>
            <a:r>
              <a:rPr lang="en-US" sz="1400" b="1" dirty="0"/>
              <a:t>Noise Points</a:t>
            </a:r>
            <a:r>
              <a:rPr lang="en-US" sz="1400" dirty="0"/>
              <a:t>: Points that do not belong to any cluster (points that are neither core nor border points).</a:t>
            </a:r>
          </a:p>
          <a:p>
            <a:r>
              <a:rPr lang="en-US" sz="1400" b="1" dirty="0"/>
              <a:t>Two Key Parameters:</a:t>
            </a:r>
          </a:p>
          <a:p>
            <a:pPr>
              <a:buFont typeface="+mj-lt"/>
              <a:buAutoNum type="arabicPeriod"/>
            </a:pPr>
            <a:r>
              <a:rPr lang="en-US" sz="1400" b="1" dirty="0"/>
              <a:t>Epsilon (ε)</a:t>
            </a:r>
            <a:r>
              <a:rPr lang="en-US" sz="1400" dirty="0"/>
              <a:t>:</a:t>
            </a:r>
            <a:br>
              <a:rPr lang="en-US" sz="1400" dirty="0"/>
            </a:br>
            <a:r>
              <a:rPr lang="en-US" sz="1400" dirty="0"/>
              <a:t>The maximum distance between two points for one to be considered as a neighbor of the other. Essentially, it defines the neighborhood of a point.</a:t>
            </a:r>
          </a:p>
          <a:p>
            <a:pPr>
              <a:buFont typeface="+mj-lt"/>
              <a:buAutoNum type="arabicPeriod"/>
            </a:pPr>
            <a:r>
              <a:rPr lang="en-US" sz="1400" b="1" dirty="0" err="1"/>
              <a:t>minPts</a:t>
            </a:r>
            <a:r>
              <a:rPr lang="en-US" sz="1400" dirty="0"/>
              <a:t>:</a:t>
            </a:r>
            <a:br>
              <a:rPr lang="en-US" sz="1400" dirty="0"/>
            </a:br>
            <a:r>
              <a:rPr lang="en-US" sz="1400" dirty="0"/>
              <a:t>The minimum number of points required to form a dense region (a cluster). A core point must have at least </a:t>
            </a:r>
            <a:r>
              <a:rPr lang="en-US" sz="1400" b="1" dirty="0" err="1"/>
              <a:t>minPts</a:t>
            </a:r>
            <a:r>
              <a:rPr lang="en-US" sz="1400" dirty="0"/>
              <a:t> points within its ε radius, including itself.</a:t>
            </a:r>
          </a:p>
          <a:p>
            <a:endParaRPr lang="en-IN" sz="1400" dirty="0"/>
          </a:p>
        </p:txBody>
      </p:sp>
      <p:sp>
        <p:nvSpPr>
          <p:cNvPr id="4" name="Content Placeholder 3">
            <a:extLst>
              <a:ext uri="{FF2B5EF4-FFF2-40B4-BE49-F238E27FC236}">
                <a16:creationId xmlns:a16="http://schemas.microsoft.com/office/drawing/2014/main" id="{AC677E94-95D7-7882-FF69-50281A411F61}"/>
              </a:ext>
            </a:extLst>
          </p:cNvPr>
          <p:cNvSpPr>
            <a:spLocks noGrp="1"/>
          </p:cNvSpPr>
          <p:nvPr>
            <p:ph sz="half" idx="2"/>
          </p:nvPr>
        </p:nvSpPr>
        <p:spPr/>
        <p:txBody>
          <a:bodyPr/>
          <a:lstStyle/>
          <a:p>
            <a:pPr marL="0" indent="0">
              <a:buNone/>
            </a:pPr>
            <a:r>
              <a:rPr lang="en-US" sz="1400" b="1" dirty="0"/>
              <a:t>How DBSCAN Works (Step-by-Step):</a:t>
            </a:r>
          </a:p>
          <a:p>
            <a:pPr>
              <a:buFont typeface="+mj-lt"/>
              <a:buAutoNum type="arabicPeriod"/>
            </a:pPr>
            <a:r>
              <a:rPr lang="en-US" sz="1400" b="1" dirty="0"/>
              <a:t>Start with an arbitrary point</a:t>
            </a:r>
            <a:r>
              <a:rPr lang="en-US" sz="1400" dirty="0"/>
              <a:t>:</a:t>
            </a:r>
            <a:br>
              <a:rPr lang="en-US" sz="1400" dirty="0"/>
            </a:br>
            <a:r>
              <a:rPr lang="en-US" sz="1400" dirty="0"/>
              <a:t>Pick a random point in the dataset that hasn't been visited yet.</a:t>
            </a:r>
          </a:p>
          <a:p>
            <a:pPr>
              <a:buFont typeface="+mj-lt"/>
              <a:buAutoNum type="arabicPeriod"/>
            </a:pPr>
            <a:r>
              <a:rPr lang="en-US" sz="1400" b="1" dirty="0"/>
              <a:t>Check if it's a core point</a:t>
            </a:r>
            <a:r>
              <a:rPr lang="en-US" sz="1400" dirty="0"/>
              <a:t>:</a:t>
            </a:r>
            <a:br>
              <a:rPr lang="en-US" sz="1400" dirty="0"/>
            </a:br>
            <a:r>
              <a:rPr lang="en-US" sz="1400" dirty="0"/>
              <a:t>If the point has </a:t>
            </a:r>
            <a:r>
              <a:rPr lang="en-US" sz="1400" b="1" dirty="0" err="1"/>
              <a:t>minPts</a:t>
            </a:r>
            <a:r>
              <a:rPr lang="en-US" sz="1400" dirty="0"/>
              <a:t> points within its ε radius, it becomes a </a:t>
            </a:r>
            <a:r>
              <a:rPr lang="en-US" sz="1400" b="1" dirty="0"/>
              <a:t>core point</a:t>
            </a:r>
            <a:r>
              <a:rPr lang="en-US" sz="1400" dirty="0"/>
              <a:t>, and a new cluster starts.</a:t>
            </a:r>
          </a:p>
          <a:p>
            <a:pPr>
              <a:buFont typeface="+mj-lt"/>
              <a:buAutoNum type="arabicPeriod"/>
            </a:pPr>
            <a:r>
              <a:rPr lang="en-US" sz="1400" b="1" dirty="0"/>
              <a:t>Expand the cluster</a:t>
            </a:r>
            <a:r>
              <a:rPr lang="en-US" sz="1400" dirty="0"/>
              <a:t>:</a:t>
            </a:r>
            <a:br>
              <a:rPr lang="en-US" sz="1400" dirty="0"/>
            </a:br>
            <a:r>
              <a:rPr lang="en-US" sz="1400" dirty="0"/>
              <a:t>All points within the ε radius of the core point (including border points) are added to the cluster.</a:t>
            </a:r>
          </a:p>
          <a:p>
            <a:pPr>
              <a:buFont typeface="+mj-lt"/>
              <a:buAutoNum type="arabicPeriod"/>
            </a:pPr>
            <a:r>
              <a:rPr lang="en-US" sz="1400" b="1" dirty="0"/>
              <a:t>Check neighboring points</a:t>
            </a:r>
            <a:r>
              <a:rPr lang="en-US" sz="1400" dirty="0"/>
              <a:t>:</a:t>
            </a:r>
            <a:br>
              <a:rPr lang="en-US" sz="1400" dirty="0"/>
            </a:br>
            <a:r>
              <a:rPr lang="en-US" sz="1400" dirty="0"/>
              <a:t>For each new point added to the cluster, repeat the process: check if it has </a:t>
            </a:r>
            <a:r>
              <a:rPr lang="en-US" sz="1400" b="1" dirty="0" err="1"/>
              <a:t>minPts</a:t>
            </a:r>
            <a:r>
              <a:rPr lang="en-US" sz="1400" dirty="0"/>
              <a:t> neighbors and expand the cluster if necessary.</a:t>
            </a:r>
          </a:p>
          <a:p>
            <a:pPr>
              <a:buFont typeface="+mj-lt"/>
              <a:buAutoNum type="arabicPeriod"/>
            </a:pPr>
            <a:r>
              <a:rPr lang="en-US" sz="1400" b="1" dirty="0"/>
              <a:t>Mark noise</a:t>
            </a:r>
            <a:r>
              <a:rPr lang="en-US" sz="1400" dirty="0"/>
              <a:t>:</a:t>
            </a:r>
            <a:br>
              <a:rPr lang="en-US" sz="1400" dirty="0"/>
            </a:br>
            <a:r>
              <a:rPr lang="en-US" sz="1400" dirty="0"/>
              <a:t>If a point doesn’t meet the core point criteria (doesn't have enough neighbors), it’s marked as </a:t>
            </a:r>
            <a:r>
              <a:rPr lang="en-US" sz="1400" b="1" dirty="0"/>
              <a:t>noise</a:t>
            </a:r>
            <a:r>
              <a:rPr lang="en-US" sz="1400" dirty="0"/>
              <a:t> (outlier).</a:t>
            </a:r>
          </a:p>
          <a:p>
            <a:pPr>
              <a:buFont typeface="+mj-lt"/>
              <a:buAutoNum type="arabicPeriod"/>
            </a:pPr>
            <a:r>
              <a:rPr lang="en-US" sz="1400" b="1" dirty="0"/>
              <a:t>Repeat for all points</a:t>
            </a:r>
            <a:r>
              <a:rPr lang="en-US" sz="1400" dirty="0"/>
              <a:t>:</a:t>
            </a:r>
            <a:br>
              <a:rPr lang="en-US" sz="1400" dirty="0"/>
            </a:br>
            <a:r>
              <a:rPr lang="en-US" sz="1400" dirty="0"/>
              <a:t>The algorithm moves to the next unvisited point and repeats the process until all points are either part of a cluster or marked as noise.</a:t>
            </a:r>
          </a:p>
          <a:p>
            <a:endParaRPr lang="en-IN" sz="1400" dirty="0"/>
          </a:p>
        </p:txBody>
      </p:sp>
    </p:spTree>
    <p:extLst>
      <p:ext uri="{BB962C8B-B14F-4D97-AF65-F5344CB8AC3E}">
        <p14:creationId xmlns:p14="http://schemas.microsoft.com/office/powerpoint/2010/main" val="35480731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23C2B-9CD1-CFAC-157B-0349D742124F}"/>
              </a:ext>
            </a:extLst>
          </p:cNvPr>
          <p:cNvSpPr>
            <a:spLocks noGrp="1"/>
          </p:cNvSpPr>
          <p:nvPr>
            <p:ph type="title"/>
          </p:nvPr>
        </p:nvSpPr>
        <p:spPr/>
        <p:txBody>
          <a:bodyPr/>
          <a:lstStyle/>
          <a:p>
            <a:r>
              <a:rPr lang="en-US" sz="3600" b="1" i="0" dirty="0">
                <a:effectLst/>
                <a:latin typeface="system-ui"/>
              </a:rPr>
              <a:t>Clustering Metrics</a:t>
            </a:r>
            <a:endParaRPr lang="en-IN" dirty="0"/>
          </a:p>
        </p:txBody>
      </p:sp>
      <p:sp>
        <p:nvSpPr>
          <p:cNvPr id="3" name="Content Placeholder 2">
            <a:extLst>
              <a:ext uri="{FF2B5EF4-FFF2-40B4-BE49-F238E27FC236}">
                <a16:creationId xmlns:a16="http://schemas.microsoft.com/office/drawing/2014/main" id="{A360BFFF-F653-0EC9-343C-0D9CF095E3E4}"/>
              </a:ext>
            </a:extLst>
          </p:cNvPr>
          <p:cNvSpPr>
            <a:spLocks noGrp="1"/>
          </p:cNvSpPr>
          <p:nvPr>
            <p:ph sz="half" idx="1"/>
          </p:nvPr>
        </p:nvSpPr>
        <p:spPr/>
        <p:txBody>
          <a:bodyPr/>
          <a:lstStyle/>
          <a:p>
            <a:pPr marL="0" indent="0" algn="l">
              <a:buNone/>
            </a:pPr>
            <a:r>
              <a:rPr lang="en-US" sz="1200" b="1" i="0" dirty="0" err="1">
                <a:effectLst/>
                <a:latin typeface="system-ui"/>
              </a:rPr>
              <a:t>silhouette_score</a:t>
            </a:r>
            <a:endParaRPr lang="en-US" sz="1200" b="1" i="0" dirty="0">
              <a:effectLst/>
              <a:latin typeface="system-ui"/>
            </a:endParaRPr>
          </a:p>
          <a:p>
            <a:pPr algn="l">
              <a:buFont typeface="Arial" panose="020B0604020202020204" pitchFamily="34" charset="0"/>
              <a:buChar char="•"/>
            </a:pPr>
            <a:r>
              <a:rPr lang="en-US" sz="1200" b="0" i="0" dirty="0">
                <a:effectLst/>
                <a:latin typeface="system-ui"/>
              </a:rPr>
              <a:t>What it does: Measures how well each data point lies within its cluster.</a:t>
            </a:r>
          </a:p>
          <a:p>
            <a:pPr algn="l">
              <a:buFont typeface="Arial" panose="020B0604020202020204" pitchFamily="34" charset="0"/>
              <a:buChar char="•"/>
            </a:pPr>
            <a:r>
              <a:rPr lang="en-US" sz="1200" b="0" i="0" dirty="0">
                <a:effectLst/>
                <a:latin typeface="system-ui"/>
              </a:rPr>
              <a:t>Input: Features (X) and cluster labels.</a:t>
            </a:r>
          </a:p>
          <a:p>
            <a:pPr algn="l">
              <a:buFont typeface="Arial" panose="020B0604020202020204" pitchFamily="34" charset="0"/>
              <a:buChar char="•"/>
            </a:pPr>
            <a:r>
              <a:rPr lang="en-US" sz="1200" b="0" i="0" dirty="0">
                <a:effectLst/>
                <a:latin typeface="system-ui"/>
              </a:rPr>
              <a:t>Output: A score between -1 and 1.</a:t>
            </a:r>
          </a:p>
          <a:p>
            <a:pPr algn="l">
              <a:buFont typeface="Arial" panose="020B0604020202020204" pitchFamily="34" charset="0"/>
              <a:buChar char="•"/>
            </a:pPr>
            <a:r>
              <a:rPr lang="en-US" sz="1200" b="0" i="0" dirty="0">
                <a:effectLst/>
                <a:latin typeface="system-ui"/>
              </a:rPr>
              <a:t>1: Perfect clustering.</a:t>
            </a:r>
          </a:p>
          <a:p>
            <a:pPr algn="l">
              <a:buFont typeface="Arial" panose="020B0604020202020204" pitchFamily="34" charset="0"/>
              <a:buChar char="•"/>
            </a:pPr>
            <a:r>
              <a:rPr lang="en-US" sz="1200" b="0" i="0" dirty="0">
                <a:effectLst/>
                <a:latin typeface="system-ui"/>
              </a:rPr>
              <a:t>0: Overlapping clusters.</a:t>
            </a:r>
          </a:p>
          <a:p>
            <a:pPr algn="l">
              <a:buFont typeface="Arial" panose="020B0604020202020204" pitchFamily="34" charset="0"/>
              <a:buChar char="•"/>
            </a:pPr>
            <a:r>
              <a:rPr lang="en-US" sz="1200" b="0" i="0" dirty="0">
                <a:effectLst/>
                <a:latin typeface="system-ui"/>
              </a:rPr>
              <a:t>-1: Incorrect clustering.</a:t>
            </a:r>
          </a:p>
          <a:p>
            <a:pPr marL="0" indent="0" algn="l">
              <a:buNone/>
            </a:pPr>
            <a:endParaRPr lang="en-US" sz="1200" b="1" i="0" dirty="0">
              <a:effectLst/>
              <a:latin typeface="system-ui"/>
            </a:endParaRPr>
          </a:p>
          <a:p>
            <a:pPr marL="0" indent="0" algn="l">
              <a:buNone/>
            </a:pPr>
            <a:r>
              <a:rPr lang="en-US" sz="1200" b="1" i="0" dirty="0" err="1">
                <a:effectLst/>
                <a:latin typeface="system-ui"/>
              </a:rPr>
              <a:t>davies_bouldin_score</a:t>
            </a:r>
            <a:endParaRPr lang="en-US" sz="1200" b="1" i="0" dirty="0">
              <a:effectLst/>
              <a:latin typeface="system-ui"/>
            </a:endParaRPr>
          </a:p>
          <a:p>
            <a:pPr algn="l">
              <a:buFont typeface="Arial" panose="020B0604020202020204" pitchFamily="34" charset="0"/>
              <a:buChar char="•"/>
            </a:pPr>
            <a:r>
              <a:rPr lang="en-US" sz="1200" b="0" i="0" dirty="0">
                <a:effectLst/>
                <a:latin typeface="system-ui"/>
              </a:rPr>
              <a:t>What it does: Evaluates the average similarity ratio between clusters.</a:t>
            </a:r>
          </a:p>
          <a:p>
            <a:pPr algn="l">
              <a:buFont typeface="Arial" panose="020B0604020202020204" pitchFamily="34" charset="0"/>
              <a:buChar char="•"/>
            </a:pPr>
            <a:r>
              <a:rPr lang="en-US" sz="1200" b="0" i="0" dirty="0">
                <a:effectLst/>
                <a:latin typeface="system-ui"/>
              </a:rPr>
              <a:t>Input: Features (X) and cluster labels. </a:t>
            </a:r>
            <a:r>
              <a:rPr lang="en-US" sz="1200" b="0" i="0" dirty="0" err="1">
                <a:effectLst/>
                <a:latin typeface="system-ui"/>
              </a:rPr>
              <a:t>vOutput</a:t>
            </a:r>
            <a:r>
              <a:rPr lang="en-US" sz="1200" b="0" i="0" dirty="0">
                <a:effectLst/>
                <a:latin typeface="system-ui"/>
              </a:rPr>
              <a:t>: A score where lower is better.</a:t>
            </a:r>
          </a:p>
          <a:p>
            <a:pPr marL="0" indent="0" algn="l">
              <a:buNone/>
            </a:pPr>
            <a:endParaRPr lang="en-US" sz="1200" b="1" i="0" dirty="0">
              <a:effectLst/>
              <a:latin typeface="system-ui"/>
            </a:endParaRPr>
          </a:p>
          <a:p>
            <a:pPr marL="0" indent="0" algn="l">
              <a:buNone/>
            </a:pPr>
            <a:r>
              <a:rPr lang="en-US" sz="1200" b="1" i="0" dirty="0" err="1">
                <a:effectLst/>
                <a:latin typeface="system-ui"/>
              </a:rPr>
              <a:t>calinski_harabasz_score</a:t>
            </a:r>
            <a:endParaRPr lang="en-US" sz="1200" b="1" i="0" dirty="0">
              <a:effectLst/>
              <a:latin typeface="system-ui"/>
            </a:endParaRPr>
          </a:p>
          <a:p>
            <a:pPr algn="l">
              <a:buFont typeface="Arial" panose="020B0604020202020204" pitchFamily="34" charset="0"/>
              <a:buChar char="•"/>
            </a:pPr>
            <a:r>
              <a:rPr lang="en-US" sz="1200" b="0" i="0" dirty="0">
                <a:effectLst/>
                <a:latin typeface="system-ui"/>
              </a:rPr>
              <a:t>What it does: Measures the ratio of cluster separation to cluster compactness.</a:t>
            </a:r>
          </a:p>
          <a:p>
            <a:pPr algn="l">
              <a:buFont typeface="Arial" panose="020B0604020202020204" pitchFamily="34" charset="0"/>
              <a:buChar char="•"/>
            </a:pPr>
            <a:r>
              <a:rPr lang="en-US" sz="1200" b="0" i="0" dirty="0">
                <a:effectLst/>
                <a:latin typeface="system-ui"/>
              </a:rPr>
              <a:t>Input: Features (X) and cluster labels.</a:t>
            </a:r>
          </a:p>
          <a:p>
            <a:pPr algn="l">
              <a:buFont typeface="Arial" panose="020B0604020202020204" pitchFamily="34" charset="0"/>
              <a:buChar char="•"/>
            </a:pPr>
            <a:r>
              <a:rPr lang="en-US" sz="1200" b="0" i="0" dirty="0">
                <a:effectLst/>
                <a:latin typeface="system-ui"/>
              </a:rPr>
              <a:t>Output: A score where higher is better.</a:t>
            </a:r>
          </a:p>
          <a:p>
            <a:pPr marL="0" indent="0" algn="l">
              <a:buNone/>
            </a:pPr>
            <a:endParaRPr lang="en-US" sz="1200" b="1" i="0" dirty="0">
              <a:effectLst/>
              <a:latin typeface="system-ui"/>
            </a:endParaRPr>
          </a:p>
        </p:txBody>
      </p:sp>
      <p:sp>
        <p:nvSpPr>
          <p:cNvPr id="4" name="Content Placeholder 3">
            <a:extLst>
              <a:ext uri="{FF2B5EF4-FFF2-40B4-BE49-F238E27FC236}">
                <a16:creationId xmlns:a16="http://schemas.microsoft.com/office/drawing/2014/main" id="{9486E18F-9330-FF98-4D13-FA0EA5BB3720}"/>
              </a:ext>
            </a:extLst>
          </p:cNvPr>
          <p:cNvSpPr>
            <a:spLocks noGrp="1"/>
          </p:cNvSpPr>
          <p:nvPr>
            <p:ph sz="half" idx="2"/>
          </p:nvPr>
        </p:nvSpPr>
        <p:spPr/>
        <p:txBody>
          <a:bodyPr/>
          <a:lstStyle/>
          <a:p>
            <a:pPr marL="0" indent="0" algn="l">
              <a:buNone/>
            </a:pPr>
            <a:r>
              <a:rPr lang="en-US" sz="1200" b="1" i="0" dirty="0" err="1">
                <a:effectLst/>
                <a:latin typeface="system-ui"/>
              </a:rPr>
              <a:t>mutual_info_score</a:t>
            </a:r>
            <a:endParaRPr lang="en-US" sz="1200" b="1" i="0" dirty="0">
              <a:effectLst/>
              <a:latin typeface="system-ui"/>
            </a:endParaRPr>
          </a:p>
          <a:p>
            <a:pPr algn="l">
              <a:buFont typeface="Arial" panose="020B0604020202020204" pitchFamily="34" charset="0"/>
              <a:buChar char="•"/>
            </a:pPr>
            <a:r>
              <a:rPr lang="en-US" sz="1200" b="0" i="0" dirty="0">
                <a:effectLst/>
                <a:latin typeface="system-ui"/>
              </a:rPr>
              <a:t>What it does: Measures the mutual information between true and predicted cluster labels (how much knowing one label helps predict the other).</a:t>
            </a:r>
          </a:p>
          <a:p>
            <a:pPr algn="l">
              <a:buFont typeface="Arial" panose="020B0604020202020204" pitchFamily="34" charset="0"/>
              <a:buChar char="•"/>
            </a:pPr>
            <a:r>
              <a:rPr lang="en-US" sz="1200" b="0" i="0" dirty="0">
                <a:effectLst/>
                <a:latin typeface="system-ui"/>
              </a:rPr>
              <a:t>Input: True labels and predicted labels.</a:t>
            </a:r>
          </a:p>
          <a:p>
            <a:pPr algn="l">
              <a:buFont typeface="Arial" panose="020B0604020202020204" pitchFamily="34" charset="0"/>
              <a:buChar char="•"/>
            </a:pPr>
            <a:r>
              <a:rPr lang="en-US" sz="1200" b="0" i="0" dirty="0">
                <a:effectLst/>
                <a:latin typeface="system-ui"/>
              </a:rPr>
              <a:t>Output: Non-negative score (higher is better).</a:t>
            </a:r>
          </a:p>
          <a:p>
            <a:pPr marL="0" indent="0" algn="l">
              <a:buNone/>
            </a:pPr>
            <a:endParaRPr lang="en-US" sz="1200" b="1" i="0" dirty="0">
              <a:effectLst/>
              <a:latin typeface="system-ui"/>
            </a:endParaRPr>
          </a:p>
          <a:p>
            <a:pPr marL="0" indent="0" algn="l">
              <a:buNone/>
            </a:pPr>
            <a:endParaRPr lang="en-US" sz="1200" b="1" dirty="0">
              <a:latin typeface="system-ui"/>
            </a:endParaRPr>
          </a:p>
          <a:p>
            <a:pPr marL="0" indent="0" algn="l">
              <a:buNone/>
            </a:pPr>
            <a:r>
              <a:rPr lang="en-US" sz="1200" b="1" i="0" dirty="0" err="1">
                <a:effectLst/>
                <a:latin typeface="system-ui"/>
              </a:rPr>
              <a:t>adjusted_rand_score</a:t>
            </a:r>
            <a:endParaRPr lang="en-US" sz="1200" b="1" i="0" dirty="0">
              <a:effectLst/>
              <a:latin typeface="system-ui"/>
            </a:endParaRPr>
          </a:p>
          <a:p>
            <a:pPr algn="l">
              <a:buFont typeface="Arial" panose="020B0604020202020204" pitchFamily="34" charset="0"/>
              <a:buChar char="•"/>
            </a:pPr>
            <a:r>
              <a:rPr lang="en-US" sz="1200" b="0" i="0" dirty="0">
                <a:effectLst/>
                <a:latin typeface="system-ui"/>
              </a:rPr>
              <a:t>What it does: Compares predicted clusters with true clusters, adjusted for chance.</a:t>
            </a:r>
          </a:p>
          <a:p>
            <a:pPr algn="l">
              <a:buFont typeface="Arial" panose="020B0604020202020204" pitchFamily="34" charset="0"/>
              <a:buChar char="•"/>
            </a:pPr>
            <a:r>
              <a:rPr lang="en-US" sz="1200" b="0" i="0" dirty="0">
                <a:effectLst/>
                <a:latin typeface="system-ui"/>
              </a:rPr>
              <a:t>Input: True labels and predicted labels.</a:t>
            </a:r>
          </a:p>
          <a:p>
            <a:pPr algn="l">
              <a:buFont typeface="Arial" panose="020B0604020202020204" pitchFamily="34" charset="0"/>
              <a:buChar char="•"/>
            </a:pPr>
            <a:r>
              <a:rPr lang="en-US" sz="1200" b="0" i="0" dirty="0">
                <a:effectLst/>
                <a:latin typeface="system-ui"/>
              </a:rPr>
              <a:t>Output: Score between -1 and 1.</a:t>
            </a:r>
          </a:p>
          <a:p>
            <a:pPr algn="l">
              <a:buFont typeface="Arial" panose="020B0604020202020204" pitchFamily="34" charset="0"/>
              <a:buChar char="•"/>
            </a:pPr>
            <a:r>
              <a:rPr lang="en-US" sz="1200" b="0" i="0" dirty="0">
                <a:effectLst/>
                <a:latin typeface="system-ui"/>
              </a:rPr>
              <a:t>1: Perfect match</a:t>
            </a:r>
          </a:p>
          <a:p>
            <a:endParaRPr lang="en-IN" sz="1200" dirty="0"/>
          </a:p>
        </p:txBody>
      </p:sp>
    </p:spTree>
    <p:extLst>
      <p:ext uri="{BB962C8B-B14F-4D97-AF65-F5344CB8AC3E}">
        <p14:creationId xmlns:p14="http://schemas.microsoft.com/office/powerpoint/2010/main" val="14834600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2"/>
          <a:stretch>
            <a:fillRect/>
          </a:stretch>
        </p:blipFill>
        <p:spPr>
          <a:xfrm>
            <a:off x="2823210" y="950595"/>
            <a:ext cx="5117465" cy="38328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ml1.4"/>
          <p:cNvPicPr>
            <a:picLocks noGrp="1" noChangeAspect="1"/>
          </p:cNvPicPr>
          <p:nvPr>
            <p:ph idx="1"/>
          </p:nvPr>
        </p:nvPicPr>
        <p:blipFill>
          <a:blip r:embed="rId2"/>
          <a:stretch>
            <a:fillRect/>
          </a:stretch>
        </p:blipFill>
        <p:spPr>
          <a:xfrm>
            <a:off x="803275" y="786130"/>
            <a:ext cx="9031605" cy="52857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ml1.5"/>
          <p:cNvPicPr>
            <a:picLocks noGrp="1" noChangeAspect="1"/>
          </p:cNvPicPr>
          <p:nvPr>
            <p:ph idx="1"/>
          </p:nvPr>
        </p:nvPicPr>
        <p:blipFill>
          <a:blip r:embed="rId2"/>
          <a:stretch>
            <a:fillRect/>
          </a:stretch>
        </p:blipFill>
        <p:spPr>
          <a:xfrm>
            <a:off x="1083945" y="302895"/>
            <a:ext cx="8319135" cy="603631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ml1.6"/>
          <p:cNvPicPr>
            <a:picLocks noGrp="1" noChangeAspect="1"/>
          </p:cNvPicPr>
          <p:nvPr>
            <p:ph idx="1"/>
          </p:nvPr>
        </p:nvPicPr>
        <p:blipFill>
          <a:blip r:embed="rId2"/>
          <a:stretch>
            <a:fillRect/>
          </a:stretch>
        </p:blipFill>
        <p:spPr>
          <a:xfrm>
            <a:off x="750570" y="633730"/>
            <a:ext cx="8895080" cy="5976620"/>
          </a:xfrm>
          <a:prstGeom prst="rect">
            <a:avLst/>
          </a:prstGeom>
        </p:spPr>
      </p:pic>
    </p:spTree>
  </p:cSld>
  <p:clrMapOvr>
    <a:masterClrMapping/>
  </p:clrMapOvr>
</p:sld>
</file>

<file path=ppt/theme/theme1.xml><?xml version="1.0" encoding="utf-8"?>
<a:theme xmlns:a="http://schemas.openxmlformats.org/drawingml/2006/main" name="Gear Drives">
  <a:themeElements>
    <a:clrScheme name="Gear Drives 13">
      <a:dk1>
        <a:srgbClr val="000000"/>
      </a:dk1>
      <a:lt1>
        <a:srgbClr val="FFFFFF"/>
      </a:lt1>
      <a:dk2>
        <a:srgbClr val="000000"/>
      </a:dk2>
      <a:lt2>
        <a:srgbClr val="969696"/>
      </a:lt2>
      <a:accent1>
        <a:srgbClr val="5F5F5F"/>
      </a:accent1>
      <a:accent2>
        <a:srgbClr val="969696"/>
      </a:accent2>
      <a:accent3>
        <a:srgbClr val="FFFFFF"/>
      </a:accent3>
      <a:accent4>
        <a:srgbClr val="000000"/>
      </a:accent4>
      <a:accent5>
        <a:srgbClr val="B6B6B6"/>
      </a:accent5>
      <a:accent6>
        <a:srgbClr val="878787"/>
      </a:accent6>
      <a:hlink>
        <a:srgbClr val="CC3300"/>
      </a:hlink>
      <a:folHlink>
        <a:srgbClr val="996600"/>
      </a:folHlink>
    </a:clrScheme>
    <a:fontScheme name="Gear Dri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Gear Dri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ear Dri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ear Dri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ear Dri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ear Dri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Gear Dri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Gear Dri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Gear Dri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Gear Dri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Gear Dri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ear Dri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Gear Dri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Gear Drives 13">
        <a:dk1>
          <a:srgbClr val="000000"/>
        </a:dk1>
        <a:lt1>
          <a:srgbClr val="FFFFFF"/>
        </a:lt1>
        <a:dk2>
          <a:srgbClr val="000000"/>
        </a:dk2>
        <a:lt2>
          <a:srgbClr val="969696"/>
        </a:lt2>
        <a:accent1>
          <a:srgbClr val="5F5F5F"/>
        </a:accent1>
        <a:accent2>
          <a:srgbClr val="969696"/>
        </a:accent2>
        <a:accent3>
          <a:srgbClr val="FFFFFF"/>
        </a:accent3>
        <a:accent4>
          <a:srgbClr val="000000"/>
        </a:accent4>
        <a:accent5>
          <a:srgbClr val="B6B6B6"/>
        </a:accent5>
        <a:accent6>
          <a:srgbClr val="87878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TotalTime>
  <Words>3474</Words>
  <Application>Microsoft Office PowerPoint</Application>
  <PresentationFormat>Widescreen</PresentationFormat>
  <Paragraphs>340</Paragraphs>
  <Slides>68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68</vt:i4>
      </vt:variant>
    </vt:vector>
  </HeadingPairs>
  <TitlesOfParts>
    <vt:vector size="72" baseType="lpstr">
      <vt:lpstr>Arial</vt:lpstr>
      <vt:lpstr>Calibri</vt:lpstr>
      <vt:lpstr>system-ui</vt:lpstr>
      <vt:lpstr>Gear Drives</vt:lpstr>
      <vt:lpstr>Machine Learning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Residue | Total Error</vt:lpstr>
      <vt:lpstr>Convergence Theory In Machine Learning Formula </vt:lpstr>
      <vt:lpstr>Polynomial Regression</vt:lpstr>
      <vt:lpstr>Degree </vt:lpstr>
      <vt:lpstr>What will happen when you fit degree 4 polynomial in linear regression? </vt:lpstr>
      <vt:lpstr>MSE=Mean Squared Error</vt:lpstr>
      <vt:lpstr>Root-Mean-Square Error (RMSE)</vt:lpstr>
      <vt:lpstr>R Square: </vt:lpstr>
      <vt:lpstr>R2  VS Adjusted R2  </vt:lpstr>
      <vt:lpstr>Adjusted R2</vt:lpstr>
      <vt:lpstr>Logistic Regression | Sigmoid Function</vt:lpstr>
      <vt:lpstr>PowerPoint Presentation</vt:lpstr>
      <vt:lpstr>Decision Tree</vt:lpstr>
      <vt:lpstr>Entropy</vt:lpstr>
      <vt:lpstr>Information Gain </vt:lpstr>
      <vt:lpstr>Gini Index </vt:lpstr>
      <vt:lpstr>SVM   :  Support Vector Machines </vt:lpstr>
      <vt:lpstr>SVM   :  Support Vector Machines  </vt:lpstr>
      <vt:lpstr>Naive Bayes</vt:lpstr>
      <vt:lpstr>Bayes Theorem: For Naive Bayes Classifier</vt:lpstr>
      <vt:lpstr>K-Nearest Neighbors algorithm KNN</vt:lpstr>
      <vt:lpstr>K Mean</vt:lpstr>
      <vt:lpstr>PowerPoint Presentation</vt:lpstr>
      <vt:lpstr>Random Forest Classifier</vt:lpstr>
      <vt:lpstr>When my random forest Overfitting? </vt:lpstr>
      <vt:lpstr>PowerPoint Presentation</vt:lpstr>
      <vt:lpstr>Voting Classifier</vt:lpstr>
      <vt:lpstr>Boosting Algorithem</vt:lpstr>
      <vt:lpstr>Types of Boosting Algorithm</vt:lpstr>
      <vt:lpstr>AdaBoost (Adaptive Boosting) Algorithm</vt:lpstr>
      <vt:lpstr>Gradient Boosting</vt:lpstr>
      <vt:lpstr>XGBoost |  eXtreme Gradient Boosting.</vt:lpstr>
      <vt:lpstr>Over Fiting And Under Fitting</vt:lpstr>
      <vt:lpstr>Variance And Bias</vt:lpstr>
      <vt:lpstr>Imbalance Class Distribution</vt:lpstr>
      <vt:lpstr>Over Sampling And Under Sampling</vt:lpstr>
      <vt:lpstr>Repository </vt:lpstr>
      <vt:lpstr>Principal Component Analysis or PCA</vt:lpstr>
      <vt:lpstr>STANDARDIZATION Scale</vt:lpstr>
      <vt:lpstr>Normalization</vt:lpstr>
      <vt:lpstr>Outlier Detection</vt:lpstr>
      <vt:lpstr>Methods</vt:lpstr>
      <vt:lpstr>Z-Score</vt:lpstr>
      <vt:lpstr>Interquartile range (IQR)</vt:lpstr>
      <vt:lpstr>IQR for outliner detection</vt:lpstr>
      <vt:lpstr>BOX PLOT</vt:lpstr>
      <vt:lpstr>Scatter Plot</vt:lpstr>
      <vt:lpstr>Lable Encoding</vt:lpstr>
      <vt:lpstr>One Hot Encoding</vt:lpstr>
      <vt:lpstr>CLUSTER </vt:lpstr>
      <vt:lpstr>K-means</vt:lpstr>
      <vt:lpstr>Mean Shift</vt:lpstr>
      <vt:lpstr>Hierarchical Clustering</vt:lpstr>
      <vt:lpstr>DBSCAN (Density-Based Spatial Clustering of Applications with Noise)</vt:lpstr>
      <vt:lpstr>Clustering Metrics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dc:title>
  <dc:creator>HP</dc:creator>
  <cp:lastModifiedBy>saurabh tripathi</cp:lastModifiedBy>
  <cp:revision>29</cp:revision>
  <dcterms:created xsi:type="dcterms:W3CDTF">2020-12-08T18:40:00Z</dcterms:created>
  <dcterms:modified xsi:type="dcterms:W3CDTF">2025-01-26T13:05:26Z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1033-11.2.0.11306</vt:lpwstr>
  </property>
  <property fmtid="{D5CDD505-2E9C-101B-9397-08002B2CF9AE}" pid="3" name="ICV">
    <vt:lpwstr>EE4FCE55011244A3AF98F491C7FFFA49</vt:lpwstr>
  </property>
</Properties>
</file>